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2" r:id="rId4"/>
    <p:sldId id="261" r:id="rId5"/>
    <p:sldId id="280" r:id="rId6"/>
    <p:sldId id="258" r:id="rId7"/>
    <p:sldId id="259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2" autoAdjust="0"/>
    <p:restoredTop sz="94660"/>
  </p:normalViewPr>
  <p:slideViewPr>
    <p:cSldViewPr>
      <p:cViewPr varScale="1">
        <p:scale>
          <a:sx n="38" d="100"/>
          <a:sy n="38" d="100"/>
        </p:scale>
        <p:origin x="858" y="7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5492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Texto do Título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4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62.png"/><Relationship Id="rId2" Type="http://schemas.openxmlformats.org/officeDocument/2006/relationships/image" Target="../media/image3.png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8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7.png"/><Relationship Id="rId2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4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62.png"/><Relationship Id="rId2" Type="http://schemas.openxmlformats.org/officeDocument/2006/relationships/image" Target="../media/image3.png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8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7.png"/><Relationship Id="rId22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39.png"/><Relationship Id="rId18" Type="http://schemas.openxmlformats.org/officeDocument/2006/relationships/image" Target="../media/image144.tif"/><Relationship Id="rId26" Type="http://schemas.openxmlformats.org/officeDocument/2006/relationships/image" Target="../media/image32.png"/><Relationship Id="rId3" Type="http://schemas.openxmlformats.org/officeDocument/2006/relationships/image" Target="../media/image3.png"/><Relationship Id="rId21" Type="http://schemas.openxmlformats.org/officeDocument/2006/relationships/image" Target="../media/image147.tif"/><Relationship Id="rId7" Type="http://schemas.openxmlformats.org/officeDocument/2006/relationships/image" Target="../media/image137.jpeg"/><Relationship Id="rId12" Type="http://schemas.openxmlformats.org/officeDocument/2006/relationships/image" Target="../media/image10.png"/><Relationship Id="rId17" Type="http://schemas.openxmlformats.org/officeDocument/2006/relationships/image" Target="../media/image143.tif"/><Relationship Id="rId25" Type="http://schemas.openxmlformats.org/officeDocument/2006/relationships/image" Target="../media/image151.png"/><Relationship Id="rId2" Type="http://schemas.openxmlformats.org/officeDocument/2006/relationships/image" Target="../media/image135.png"/><Relationship Id="rId16" Type="http://schemas.openxmlformats.org/officeDocument/2006/relationships/image" Target="../media/image142.tif"/><Relationship Id="rId20" Type="http://schemas.openxmlformats.org/officeDocument/2006/relationships/image" Target="../media/image146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tif"/><Relationship Id="rId11" Type="http://schemas.openxmlformats.org/officeDocument/2006/relationships/image" Target="../media/image9.png"/><Relationship Id="rId24" Type="http://schemas.openxmlformats.org/officeDocument/2006/relationships/image" Target="../media/image150.png"/><Relationship Id="rId5" Type="http://schemas.openxmlformats.org/officeDocument/2006/relationships/image" Target="../media/image134.png"/><Relationship Id="rId15" Type="http://schemas.openxmlformats.org/officeDocument/2006/relationships/image" Target="../media/image141.tif"/><Relationship Id="rId23" Type="http://schemas.openxmlformats.org/officeDocument/2006/relationships/image" Target="../media/image149.png"/><Relationship Id="rId28" Type="http://schemas.openxmlformats.org/officeDocument/2006/relationships/image" Target="../media/image152.png"/><Relationship Id="rId10" Type="http://schemas.openxmlformats.org/officeDocument/2006/relationships/image" Target="../media/image35.png"/><Relationship Id="rId19" Type="http://schemas.openxmlformats.org/officeDocument/2006/relationships/image" Target="../media/image145.tif"/><Relationship Id="rId31" Type="http://schemas.openxmlformats.org/officeDocument/2006/relationships/image" Target="../media/image155.png"/><Relationship Id="rId4" Type="http://schemas.openxmlformats.org/officeDocument/2006/relationships/image" Target="../media/image4.png"/><Relationship Id="rId9" Type="http://schemas.openxmlformats.org/officeDocument/2006/relationships/image" Target="../media/image8.tif"/><Relationship Id="rId14" Type="http://schemas.openxmlformats.org/officeDocument/2006/relationships/image" Target="../media/image140.tif"/><Relationship Id="rId22" Type="http://schemas.openxmlformats.org/officeDocument/2006/relationships/image" Target="../media/image148.png"/><Relationship Id="rId27" Type="http://schemas.openxmlformats.org/officeDocument/2006/relationships/image" Target="../media/image33.png"/><Relationship Id="rId30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42.tif"/><Relationship Id="rId26" Type="http://schemas.openxmlformats.org/officeDocument/2006/relationships/image" Target="../media/image34.png"/><Relationship Id="rId39" Type="http://schemas.openxmlformats.org/officeDocument/2006/relationships/image" Target="../media/image11.png"/><Relationship Id="rId21" Type="http://schemas.openxmlformats.org/officeDocument/2006/relationships/image" Target="../media/image147.tif"/><Relationship Id="rId34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33.png"/><Relationship Id="rId33" Type="http://schemas.openxmlformats.org/officeDocument/2006/relationships/image" Target="../media/image152.png"/><Relationship Id="rId38" Type="http://schemas.openxmlformats.org/officeDocument/2006/relationships/image" Target="../media/image10.png"/><Relationship Id="rId2" Type="http://schemas.openxmlformats.org/officeDocument/2006/relationships/image" Target="../media/image3.png"/><Relationship Id="rId16" Type="http://schemas.openxmlformats.org/officeDocument/2006/relationships/image" Target="../media/image167.png"/><Relationship Id="rId20" Type="http://schemas.openxmlformats.org/officeDocument/2006/relationships/image" Target="../media/image169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32.png"/><Relationship Id="rId32" Type="http://schemas.openxmlformats.org/officeDocument/2006/relationships/image" Target="../media/image1.png"/><Relationship Id="rId37" Type="http://schemas.openxmlformats.org/officeDocument/2006/relationships/image" Target="../media/image9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35.png"/><Relationship Id="rId28" Type="http://schemas.openxmlformats.org/officeDocument/2006/relationships/image" Target="../media/image153.png"/><Relationship Id="rId36" Type="http://schemas.openxmlformats.org/officeDocument/2006/relationships/image" Target="../media/image8.tif"/><Relationship Id="rId10" Type="http://schemas.openxmlformats.org/officeDocument/2006/relationships/image" Target="../media/image161.png"/><Relationship Id="rId19" Type="http://schemas.openxmlformats.org/officeDocument/2006/relationships/image" Target="../media/image145.tif"/><Relationship Id="rId31" Type="http://schemas.openxmlformats.org/officeDocument/2006/relationships/image" Target="../media/image173.png"/><Relationship Id="rId4" Type="http://schemas.openxmlformats.org/officeDocument/2006/relationships/image" Target="../media/image134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0.png"/><Relationship Id="rId27" Type="http://schemas.openxmlformats.org/officeDocument/2006/relationships/image" Target="../media/image143.tif"/><Relationship Id="rId30" Type="http://schemas.openxmlformats.org/officeDocument/2006/relationships/image" Target="../media/image172.png"/><Relationship Id="rId35" Type="http://schemas.openxmlformats.org/officeDocument/2006/relationships/image" Target="../media/image155.png"/><Relationship Id="rId8" Type="http://schemas.openxmlformats.org/officeDocument/2006/relationships/image" Target="../media/image159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6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tif"/><Relationship Id="rId17" Type="http://schemas.openxmlformats.org/officeDocument/2006/relationships/image" Target="../media/image19.tif"/><Relationship Id="rId2" Type="http://schemas.openxmlformats.org/officeDocument/2006/relationships/image" Target="../media/image3.png"/><Relationship Id="rId16" Type="http://schemas.openxmlformats.org/officeDocument/2006/relationships/image" Target="../media/image18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"/><Relationship Id="rId11" Type="http://schemas.openxmlformats.org/officeDocument/2006/relationships/image" Target="../media/image13.tif"/><Relationship Id="rId5" Type="http://schemas.openxmlformats.org/officeDocument/2006/relationships/image" Target="../media/image7.png"/><Relationship Id="rId15" Type="http://schemas.openxmlformats.org/officeDocument/2006/relationships/image" Target="../media/image17.tif"/><Relationship Id="rId10" Type="http://schemas.openxmlformats.org/officeDocument/2006/relationships/image" Target="../media/image12.tif"/><Relationship Id="rId4" Type="http://schemas.openxmlformats.org/officeDocument/2006/relationships/image" Target="../media/image6.tif"/><Relationship Id="rId9" Type="http://schemas.openxmlformats.org/officeDocument/2006/relationships/image" Target="../media/image11.png"/><Relationship Id="rId14" Type="http://schemas.openxmlformats.org/officeDocument/2006/relationships/image" Target="../media/image16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3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tif"/><Relationship Id="rId5" Type="http://schemas.openxmlformats.org/officeDocument/2006/relationships/image" Target="../media/image181.tif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hyperlink" Target="http://www.qware.com.b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tif"/><Relationship Id="rId13" Type="http://schemas.openxmlformats.org/officeDocument/2006/relationships/image" Target="../media/image196.tif"/><Relationship Id="rId3" Type="http://schemas.openxmlformats.org/officeDocument/2006/relationships/image" Target="../media/image4.png"/><Relationship Id="rId7" Type="http://schemas.openxmlformats.org/officeDocument/2006/relationships/image" Target="../media/image190.tif"/><Relationship Id="rId12" Type="http://schemas.openxmlformats.org/officeDocument/2006/relationships/image" Target="../media/image195.tif"/><Relationship Id="rId17" Type="http://schemas.openxmlformats.org/officeDocument/2006/relationships/image" Target="../media/image200.tif"/><Relationship Id="rId2" Type="http://schemas.openxmlformats.org/officeDocument/2006/relationships/image" Target="../media/image3.png"/><Relationship Id="rId16" Type="http://schemas.openxmlformats.org/officeDocument/2006/relationships/image" Target="../media/image199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tif"/><Relationship Id="rId11" Type="http://schemas.openxmlformats.org/officeDocument/2006/relationships/image" Target="../media/image194.tif"/><Relationship Id="rId5" Type="http://schemas.openxmlformats.org/officeDocument/2006/relationships/image" Target="../media/image188.tif"/><Relationship Id="rId15" Type="http://schemas.openxmlformats.org/officeDocument/2006/relationships/image" Target="../media/image198.tif"/><Relationship Id="rId10" Type="http://schemas.openxmlformats.org/officeDocument/2006/relationships/image" Target="../media/image193.tif"/><Relationship Id="rId4" Type="http://schemas.openxmlformats.org/officeDocument/2006/relationships/image" Target="../media/image187.tif"/><Relationship Id="rId9" Type="http://schemas.openxmlformats.org/officeDocument/2006/relationships/image" Target="../media/image192.tif"/><Relationship Id="rId14" Type="http://schemas.openxmlformats.org/officeDocument/2006/relationships/image" Target="../media/image197.ti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3.png"/><Relationship Id="rId26" Type="http://schemas.openxmlformats.org/officeDocument/2006/relationships/image" Target="../media/image13.tif"/><Relationship Id="rId3" Type="http://schemas.openxmlformats.org/officeDocument/2006/relationships/image" Target="../media/image20.png"/><Relationship Id="rId21" Type="http://schemas.openxmlformats.org/officeDocument/2006/relationships/image" Target="../media/image8.tif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5" Type="http://schemas.openxmlformats.org/officeDocument/2006/relationships/image" Target="../media/image11.png"/><Relationship Id="rId33" Type="http://schemas.openxmlformats.org/officeDocument/2006/relationships/image" Target="../media/image7.png"/><Relationship Id="rId2" Type="http://schemas.openxmlformats.org/officeDocument/2006/relationships/image" Target="../media/image12.tif"/><Relationship Id="rId16" Type="http://schemas.openxmlformats.org/officeDocument/2006/relationships/image" Target="../media/image4.png"/><Relationship Id="rId20" Type="http://schemas.openxmlformats.org/officeDocument/2006/relationships/image" Target="../media/image34.png"/><Relationship Id="rId29" Type="http://schemas.openxmlformats.org/officeDocument/2006/relationships/image" Target="../media/image16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10.png"/><Relationship Id="rId32" Type="http://schemas.openxmlformats.org/officeDocument/2006/relationships/image" Target="../media/image19.tif"/><Relationship Id="rId5" Type="http://schemas.openxmlformats.org/officeDocument/2006/relationships/image" Target="../media/image22.png"/><Relationship Id="rId15" Type="http://schemas.openxmlformats.org/officeDocument/2006/relationships/image" Target="../media/image3.png"/><Relationship Id="rId23" Type="http://schemas.openxmlformats.org/officeDocument/2006/relationships/image" Target="../media/image35.png"/><Relationship Id="rId28" Type="http://schemas.openxmlformats.org/officeDocument/2006/relationships/image" Target="../media/image15.tif"/><Relationship Id="rId10" Type="http://schemas.openxmlformats.org/officeDocument/2006/relationships/image" Target="../media/image27.png"/><Relationship Id="rId19" Type="http://schemas.openxmlformats.org/officeDocument/2006/relationships/image" Target="../media/image6.tif"/><Relationship Id="rId31" Type="http://schemas.openxmlformats.org/officeDocument/2006/relationships/image" Target="../media/image18.tif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9.png"/><Relationship Id="rId27" Type="http://schemas.openxmlformats.org/officeDocument/2006/relationships/image" Target="../media/image14.tif"/><Relationship Id="rId30" Type="http://schemas.openxmlformats.org/officeDocument/2006/relationships/image" Target="../media/image17.tif"/><Relationship Id="rId8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4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jpeg"/><Relationship Id="rId18" Type="http://schemas.openxmlformats.org/officeDocument/2006/relationships/image" Target="../media/image77.png"/><Relationship Id="rId26" Type="http://schemas.microsoft.com/office/2007/relationships/hdphoto" Target="../media/hdphoto2.wdp"/><Relationship Id="rId39" Type="http://schemas.openxmlformats.org/officeDocument/2006/relationships/image" Target="../media/image14.tif"/><Relationship Id="rId21" Type="http://schemas.openxmlformats.org/officeDocument/2006/relationships/image" Target="../media/image80.png"/><Relationship Id="rId34" Type="http://schemas.openxmlformats.org/officeDocument/2006/relationships/image" Target="../media/image92.png"/><Relationship Id="rId42" Type="http://schemas.openxmlformats.org/officeDocument/2006/relationships/image" Target="../media/image18.tif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7.png"/><Relationship Id="rId41" Type="http://schemas.openxmlformats.org/officeDocument/2006/relationships/image" Target="../media/image17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0.jpeg"/><Relationship Id="rId37" Type="http://schemas.openxmlformats.org/officeDocument/2006/relationships/image" Target="../media/image16.tif"/><Relationship Id="rId40" Type="http://schemas.openxmlformats.org/officeDocument/2006/relationships/image" Target="../media/image15.tif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6.jpeg"/><Relationship Id="rId36" Type="http://schemas.openxmlformats.org/officeDocument/2006/relationships/image" Target="../media/image12.tif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89.jpe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5.png"/><Relationship Id="rId30" Type="http://schemas.openxmlformats.org/officeDocument/2006/relationships/image" Target="../media/image88.jpeg"/><Relationship Id="rId35" Type="http://schemas.openxmlformats.org/officeDocument/2006/relationships/image" Target="../media/image93.png"/><Relationship Id="rId43" Type="http://schemas.openxmlformats.org/officeDocument/2006/relationships/image" Target="../media/image19.tif"/><Relationship Id="rId8" Type="http://schemas.openxmlformats.org/officeDocument/2006/relationships/image" Target="../media/image67.png"/><Relationship Id="rId3" Type="http://schemas.openxmlformats.org/officeDocument/2006/relationships/image" Target="../media/image4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1.jpeg"/><Relationship Id="rId38" Type="http://schemas.openxmlformats.org/officeDocument/2006/relationships/image" Target="../media/image13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4.png"/><Relationship Id="rId9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6.png"/><Relationship Id="rId3" Type="http://schemas.openxmlformats.org/officeDocument/2006/relationships/image" Target="../media/image104.png"/><Relationship Id="rId21" Type="http://schemas.openxmlformats.org/officeDocument/2006/relationships/image" Target="../media/image122.jpe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5.png"/><Relationship Id="rId2" Type="http://schemas.openxmlformats.org/officeDocument/2006/relationships/image" Target="../media/image103.png"/><Relationship Id="rId16" Type="http://schemas.openxmlformats.org/officeDocument/2006/relationships/image" Target="../media/image117.tif"/><Relationship Id="rId20" Type="http://schemas.openxmlformats.org/officeDocument/2006/relationships/image" Target="../media/image121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4.tif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.png"/><Relationship Id="rId28" Type="http://schemas.openxmlformats.org/officeDocument/2006/relationships/image" Target="../media/image128.tif"/><Relationship Id="rId10" Type="http://schemas.openxmlformats.org/officeDocument/2006/relationships/image" Target="../media/image111.png"/><Relationship Id="rId19" Type="http://schemas.openxmlformats.org/officeDocument/2006/relationships/image" Target="../media/image120.tif"/><Relationship Id="rId31" Type="http://schemas.openxmlformats.org/officeDocument/2006/relationships/image" Target="../media/image131.png"/><Relationship Id="rId4" Type="http://schemas.openxmlformats.org/officeDocument/2006/relationships/image" Target="../media/image105.tif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.png"/><Relationship Id="rId7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33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132.png"/><Relationship Id="rId9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ack-01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240"/>
            <a:ext cx="24402294" cy="13738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0858" y="3010223"/>
            <a:ext cx="6727084" cy="24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5149169" y="6117614"/>
            <a:ext cx="13955600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pt-BR" dirty="0" smtClean="0"/>
              <a:t>Solução de barramento de interconectividade corporativa</a:t>
            </a:r>
          </a:p>
          <a:p>
            <a:pPr algn="ctr"/>
            <a:r>
              <a:rPr lang="pt-BR" dirty="0"/>
              <a:t>n</a:t>
            </a:r>
            <a:r>
              <a:rPr lang="pt-BR" dirty="0" smtClean="0"/>
              <a:t>a </a:t>
            </a:r>
            <a:r>
              <a:rPr lang="pt-BR" b="1" i="1" dirty="0" smtClean="0"/>
              <a:t>SABESP</a:t>
            </a:r>
            <a:endParaRPr b="1" i="1" dirty="0"/>
          </a:p>
        </p:txBody>
      </p:sp>
      <p:pic>
        <p:nvPicPr>
          <p:cNvPr id="123" name="ESB-Generic3.jp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4395721" y="8140821"/>
            <a:ext cx="10022682" cy="5568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20" y="0"/>
                </a:moveTo>
                <a:cubicBezTo>
                  <a:pt x="18531" y="0"/>
                  <a:pt x="17640" y="40"/>
                  <a:pt x="17640" y="89"/>
                </a:cubicBezTo>
                <a:cubicBezTo>
                  <a:pt x="17640" y="138"/>
                  <a:pt x="17708" y="293"/>
                  <a:pt x="17790" y="433"/>
                </a:cubicBezTo>
                <a:cubicBezTo>
                  <a:pt x="17873" y="572"/>
                  <a:pt x="17940" y="733"/>
                  <a:pt x="17940" y="791"/>
                </a:cubicBezTo>
                <a:cubicBezTo>
                  <a:pt x="17940" y="1074"/>
                  <a:pt x="17589" y="1657"/>
                  <a:pt x="17057" y="2257"/>
                </a:cubicBezTo>
                <a:cubicBezTo>
                  <a:pt x="16319" y="3090"/>
                  <a:pt x="15562" y="4038"/>
                  <a:pt x="15337" y="4411"/>
                </a:cubicBezTo>
                <a:cubicBezTo>
                  <a:pt x="15145" y="4731"/>
                  <a:pt x="14943" y="5438"/>
                  <a:pt x="14941" y="5800"/>
                </a:cubicBezTo>
                <a:cubicBezTo>
                  <a:pt x="14941" y="5930"/>
                  <a:pt x="14881" y="6217"/>
                  <a:pt x="14808" y="6438"/>
                </a:cubicBezTo>
                <a:cubicBezTo>
                  <a:pt x="14707" y="6747"/>
                  <a:pt x="14675" y="7019"/>
                  <a:pt x="14673" y="7605"/>
                </a:cubicBezTo>
                <a:cubicBezTo>
                  <a:pt x="14669" y="8492"/>
                  <a:pt x="14643" y="8598"/>
                  <a:pt x="14397" y="8695"/>
                </a:cubicBezTo>
                <a:cubicBezTo>
                  <a:pt x="14298" y="8735"/>
                  <a:pt x="14173" y="8885"/>
                  <a:pt x="14121" y="9028"/>
                </a:cubicBezTo>
                <a:cubicBezTo>
                  <a:pt x="14069" y="9171"/>
                  <a:pt x="13986" y="9288"/>
                  <a:pt x="13936" y="9288"/>
                </a:cubicBezTo>
                <a:cubicBezTo>
                  <a:pt x="13883" y="9288"/>
                  <a:pt x="13860" y="9351"/>
                  <a:pt x="13880" y="9444"/>
                </a:cubicBezTo>
                <a:cubicBezTo>
                  <a:pt x="13908" y="9577"/>
                  <a:pt x="13685" y="10504"/>
                  <a:pt x="13502" y="11016"/>
                </a:cubicBezTo>
                <a:cubicBezTo>
                  <a:pt x="13470" y="11105"/>
                  <a:pt x="13389" y="11409"/>
                  <a:pt x="13321" y="11691"/>
                </a:cubicBezTo>
                <a:cubicBezTo>
                  <a:pt x="13194" y="12216"/>
                  <a:pt x="13103" y="12331"/>
                  <a:pt x="13042" y="12042"/>
                </a:cubicBezTo>
                <a:cubicBezTo>
                  <a:pt x="13013" y="11905"/>
                  <a:pt x="12809" y="11881"/>
                  <a:pt x="11724" y="11881"/>
                </a:cubicBezTo>
                <a:cubicBezTo>
                  <a:pt x="10739" y="11881"/>
                  <a:pt x="10439" y="11911"/>
                  <a:pt x="10436" y="12015"/>
                </a:cubicBezTo>
                <a:cubicBezTo>
                  <a:pt x="10433" y="12089"/>
                  <a:pt x="10426" y="12891"/>
                  <a:pt x="10420" y="13796"/>
                </a:cubicBezTo>
                <a:cubicBezTo>
                  <a:pt x="10412" y="15023"/>
                  <a:pt x="10429" y="15454"/>
                  <a:pt x="10484" y="15493"/>
                </a:cubicBezTo>
                <a:cubicBezTo>
                  <a:pt x="10542" y="15532"/>
                  <a:pt x="10544" y="15607"/>
                  <a:pt x="10492" y="15811"/>
                </a:cubicBezTo>
                <a:cubicBezTo>
                  <a:pt x="10436" y="16034"/>
                  <a:pt x="10445" y="16124"/>
                  <a:pt x="10552" y="16369"/>
                </a:cubicBezTo>
                <a:cubicBezTo>
                  <a:pt x="10622" y="16529"/>
                  <a:pt x="10680" y="16776"/>
                  <a:pt x="10680" y="16917"/>
                </a:cubicBezTo>
                <a:cubicBezTo>
                  <a:pt x="10680" y="17150"/>
                  <a:pt x="10705" y="17172"/>
                  <a:pt x="10968" y="17172"/>
                </a:cubicBezTo>
                <a:cubicBezTo>
                  <a:pt x="11319" y="17172"/>
                  <a:pt x="11399" y="17301"/>
                  <a:pt x="11401" y="17868"/>
                </a:cubicBezTo>
                <a:cubicBezTo>
                  <a:pt x="11403" y="18352"/>
                  <a:pt x="11487" y="19117"/>
                  <a:pt x="11589" y="19579"/>
                </a:cubicBezTo>
                <a:cubicBezTo>
                  <a:pt x="11636" y="19786"/>
                  <a:pt x="11687" y="19860"/>
                  <a:pt x="11756" y="19820"/>
                </a:cubicBezTo>
                <a:cubicBezTo>
                  <a:pt x="11819" y="19785"/>
                  <a:pt x="11923" y="19887"/>
                  <a:pt x="12030" y="20088"/>
                </a:cubicBezTo>
                <a:cubicBezTo>
                  <a:pt x="12288" y="20573"/>
                  <a:pt x="12504" y="20528"/>
                  <a:pt x="12959" y="19899"/>
                </a:cubicBezTo>
                <a:cubicBezTo>
                  <a:pt x="13163" y="19617"/>
                  <a:pt x="13442" y="19241"/>
                  <a:pt x="13580" y="19063"/>
                </a:cubicBezTo>
                <a:cubicBezTo>
                  <a:pt x="13862" y="18698"/>
                  <a:pt x="14590" y="17343"/>
                  <a:pt x="14688" y="17003"/>
                </a:cubicBezTo>
                <a:cubicBezTo>
                  <a:pt x="14770" y="16720"/>
                  <a:pt x="15295" y="16469"/>
                  <a:pt x="15395" y="16666"/>
                </a:cubicBezTo>
                <a:cubicBezTo>
                  <a:pt x="15430" y="16736"/>
                  <a:pt x="15536" y="17374"/>
                  <a:pt x="15629" y="18082"/>
                </a:cubicBezTo>
                <a:cubicBezTo>
                  <a:pt x="15778" y="19210"/>
                  <a:pt x="15791" y="19428"/>
                  <a:pt x="15730" y="19839"/>
                </a:cubicBezTo>
                <a:cubicBezTo>
                  <a:pt x="15692" y="20097"/>
                  <a:pt x="15660" y="20598"/>
                  <a:pt x="15660" y="20953"/>
                </a:cubicBezTo>
                <a:lnTo>
                  <a:pt x="1566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9620" y="0"/>
                </a:lnTo>
                <a:close/>
                <a:moveTo>
                  <a:pt x="5220" y="3422"/>
                </a:moveTo>
                <a:lnTo>
                  <a:pt x="3591" y="3487"/>
                </a:lnTo>
                <a:cubicBezTo>
                  <a:pt x="2531" y="3529"/>
                  <a:pt x="1940" y="3593"/>
                  <a:pt x="1897" y="3670"/>
                </a:cubicBezTo>
                <a:cubicBezTo>
                  <a:pt x="1827" y="3797"/>
                  <a:pt x="1762" y="6148"/>
                  <a:pt x="1822" y="6426"/>
                </a:cubicBezTo>
                <a:cubicBezTo>
                  <a:pt x="1851" y="6565"/>
                  <a:pt x="2098" y="6588"/>
                  <a:pt x="3538" y="6588"/>
                </a:cubicBezTo>
                <a:lnTo>
                  <a:pt x="5220" y="6588"/>
                </a:lnTo>
                <a:lnTo>
                  <a:pt x="5220" y="5005"/>
                </a:lnTo>
                <a:lnTo>
                  <a:pt x="5220" y="3422"/>
                </a:lnTo>
                <a:close/>
                <a:moveTo>
                  <a:pt x="0" y="3456"/>
                </a:moveTo>
                <a:lnTo>
                  <a:pt x="0" y="6318"/>
                </a:lnTo>
                <a:lnTo>
                  <a:pt x="0" y="9180"/>
                </a:lnTo>
                <a:lnTo>
                  <a:pt x="667" y="9180"/>
                </a:lnTo>
                <a:lnTo>
                  <a:pt x="1335" y="9180"/>
                </a:lnTo>
                <a:lnTo>
                  <a:pt x="1299" y="6723"/>
                </a:lnTo>
                <a:cubicBezTo>
                  <a:pt x="1280" y="5372"/>
                  <a:pt x="1262" y="4084"/>
                  <a:pt x="1262" y="3861"/>
                </a:cubicBezTo>
                <a:lnTo>
                  <a:pt x="1260" y="3456"/>
                </a:lnTo>
                <a:lnTo>
                  <a:pt x="630" y="3456"/>
                </a:lnTo>
                <a:lnTo>
                  <a:pt x="0" y="3456"/>
                </a:lnTo>
                <a:close/>
                <a:moveTo>
                  <a:pt x="8220" y="3564"/>
                </a:moveTo>
                <a:lnTo>
                  <a:pt x="8220" y="4536"/>
                </a:lnTo>
                <a:lnTo>
                  <a:pt x="8220" y="5509"/>
                </a:lnTo>
                <a:lnTo>
                  <a:pt x="9180" y="5509"/>
                </a:lnTo>
                <a:lnTo>
                  <a:pt x="10140" y="5509"/>
                </a:lnTo>
                <a:lnTo>
                  <a:pt x="10140" y="4536"/>
                </a:lnTo>
                <a:lnTo>
                  <a:pt x="10140" y="3564"/>
                </a:lnTo>
                <a:lnTo>
                  <a:pt x="9180" y="3564"/>
                </a:lnTo>
                <a:lnTo>
                  <a:pt x="8220" y="3564"/>
                </a:lnTo>
                <a:close/>
                <a:moveTo>
                  <a:pt x="1620" y="7128"/>
                </a:moveTo>
                <a:lnTo>
                  <a:pt x="1620" y="8261"/>
                </a:lnTo>
                <a:lnTo>
                  <a:pt x="1620" y="9396"/>
                </a:lnTo>
                <a:lnTo>
                  <a:pt x="3210" y="9396"/>
                </a:lnTo>
                <a:lnTo>
                  <a:pt x="4800" y="9396"/>
                </a:lnTo>
                <a:lnTo>
                  <a:pt x="4800" y="8261"/>
                </a:lnTo>
                <a:lnTo>
                  <a:pt x="4800" y="7128"/>
                </a:lnTo>
                <a:lnTo>
                  <a:pt x="3210" y="7128"/>
                </a:lnTo>
                <a:lnTo>
                  <a:pt x="1620" y="7128"/>
                </a:lnTo>
                <a:close/>
                <a:moveTo>
                  <a:pt x="5826" y="7205"/>
                </a:moveTo>
                <a:lnTo>
                  <a:pt x="5618" y="7518"/>
                </a:lnTo>
                <a:cubicBezTo>
                  <a:pt x="5370" y="7889"/>
                  <a:pt x="5361" y="7957"/>
                  <a:pt x="5526" y="8274"/>
                </a:cubicBezTo>
                <a:lnTo>
                  <a:pt x="5653" y="8515"/>
                </a:lnTo>
                <a:lnTo>
                  <a:pt x="5526" y="8658"/>
                </a:lnTo>
                <a:cubicBezTo>
                  <a:pt x="5377" y="8826"/>
                  <a:pt x="5366" y="8995"/>
                  <a:pt x="5490" y="9180"/>
                </a:cubicBezTo>
                <a:cubicBezTo>
                  <a:pt x="5620" y="9374"/>
                  <a:pt x="5601" y="9604"/>
                  <a:pt x="5445" y="9721"/>
                </a:cubicBezTo>
                <a:cubicBezTo>
                  <a:pt x="5337" y="9802"/>
                  <a:pt x="5367" y="9817"/>
                  <a:pt x="5594" y="9804"/>
                </a:cubicBezTo>
                <a:cubicBezTo>
                  <a:pt x="5750" y="9795"/>
                  <a:pt x="5896" y="9822"/>
                  <a:pt x="5919" y="9862"/>
                </a:cubicBezTo>
                <a:cubicBezTo>
                  <a:pt x="6006" y="10020"/>
                  <a:pt x="6060" y="9924"/>
                  <a:pt x="6026" y="9675"/>
                </a:cubicBezTo>
                <a:cubicBezTo>
                  <a:pt x="5969" y="9268"/>
                  <a:pt x="6178" y="9115"/>
                  <a:pt x="6387" y="9410"/>
                </a:cubicBezTo>
                <a:cubicBezTo>
                  <a:pt x="6534" y="9618"/>
                  <a:pt x="6554" y="9623"/>
                  <a:pt x="6653" y="9462"/>
                </a:cubicBezTo>
                <a:cubicBezTo>
                  <a:pt x="6711" y="9366"/>
                  <a:pt x="6788" y="9288"/>
                  <a:pt x="6823" y="9288"/>
                </a:cubicBezTo>
                <a:cubicBezTo>
                  <a:pt x="6857" y="9288"/>
                  <a:pt x="6920" y="9212"/>
                  <a:pt x="6963" y="9119"/>
                </a:cubicBezTo>
                <a:cubicBezTo>
                  <a:pt x="7029" y="8975"/>
                  <a:pt x="7016" y="8912"/>
                  <a:pt x="6871" y="8703"/>
                </a:cubicBezTo>
                <a:lnTo>
                  <a:pt x="6700" y="8458"/>
                </a:lnTo>
                <a:lnTo>
                  <a:pt x="6890" y="8204"/>
                </a:lnTo>
                <a:cubicBezTo>
                  <a:pt x="7114" y="7905"/>
                  <a:pt x="7119" y="7872"/>
                  <a:pt x="6955" y="7689"/>
                </a:cubicBezTo>
                <a:cubicBezTo>
                  <a:pt x="6858" y="7579"/>
                  <a:pt x="6811" y="7576"/>
                  <a:pt x="6743" y="7678"/>
                </a:cubicBezTo>
                <a:cubicBezTo>
                  <a:pt x="6676" y="7778"/>
                  <a:pt x="6621" y="7779"/>
                  <a:pt x="6501" y="7681"/>
                </a:cubicBezTo>
                <a:cubicBezTo>
                  <a:pt x="6382" y="7583"/>
                  <a:pt x="6326" y="7583"/>
                  <a:pt x="6261" y="7681"/>
                </a:cubicBezTo>
                <a:cubicBezTo>
                  <a:pt x="6193" y="7783"/>
                  <a:pt x="6141" y="7748"/>
                  <a:pt x="6001" y="7507"/>
                </a:cubicBezTo>
                <a:lnTo>
                  <a:pt x="5826" y="7205"/>
                </a:lnTo>
                <a:close/>
                <a:moveTo>
                  <a:pt x="10020" y="7987"/>
                </a:moveTo>
                <a:lnTo>
                  <a:pt x="8805" y="8016"/>
                </a:lnTo>
                <a:lnTo>
                  <a:pt x="7592" y="8046"/>
                </a:lnTo>
                <a:lnTo>
                  <a:pt x="7545" y="8586"/>
                </a:lnTo>
                <a:cubicBezTo>
                  <a:pt x="7519" y="8883"/>
                  <a:pt x="7490" y="9454"/>
                  <a:pt x="7480" y="9855"/>
                </a:cubicBezTo>
                <a:cubicBezTo>
                  <a:pt x="7465" y="10425"/>
                  <a:pt x="7433" y="10637"/>
                  <a:pt x="7331" y="10834"/>
                </a:cubicBezTo>
                <a:cubicBezTo>
                  <a:pt x="7163" y="11156"/>
                  <a:pt x="7166" y="11276"/>
                  <a:pt x="7350" y="11493"/>
                </a:cubicBezTo>
                <a:lnTo>
                  <a:pt x="7500" y="11668"/>
                </a:lnTo>
                <a:lnTo>
                  <a:pt x="7500" y="13556"/>
                </a:lnTo>
                <a:lnTo>
                  <a:pt x="7500" y="15443"/>
                </a:lnTo>
                <a:lnTo>
                  <a:pt x="8820" y="15443"/>
                </a:lnTo>
                <a:lnTo>
                  <a:pt x="10140" y="15443"/>
                </a:lnTo>
                <a:lnTo>
                  <a:pt x="10140" y="13662"/>
                </a:lnTo>
                <a:lnTo>
                  <a:pt x="10140" y="11881"/>
                </a:lnTo>
                <a:lnTo>
                  <a:pt x="9454" y="11881"/>
                </a:lnTo>
                <a:cubicBezTo>
                  <a:pt x="9058" y="11881"/>
                  <a:pt x="8752" y="11834"/>
                  <a:pt x="8730" y="11771"/>
                </a:cubicBezTo>
                <a:cubicBezTo>
                  <a:pt x="8665" y="11583"/>
                  <a:pt x="8730" y="11565"/>
                  <a:pt x="9915" y="11457"/>
                </a:cubicBezTo>
                <a:cubicBezTo>
                  <a:pt x="10010" y="11449"/>
                  <a:pt x="10020" y="11290"/>
                  <a:pt x="10020" y="9718"/>
                </a:cubicBezTo>
                <a:lnTo>
                  <a:pt x="10020" y="7987"/>
                </a:lnTo>
                <a:close/>
                <a:moveTo>
                  <a:pt x="13375" y="9518"/>
                </a:moveTo>
                <a:cubicBezTo>
                  <a:pt x="13354" y="9516"/>
                  <a:pt x="13330" y="9522"/>
                  <a:pt x="13309" y="9538"/>
                </a:cubicBezTo>
                <a:cubicBezTo>
                  <a:pt x="13261" y="9572"/>
                  <a:pt x="13276" y="9599"/>
                  <a:pt x="13345" y="9604"/>
                </a:cubicBezTo>
                <a:cubicBezTo>
                  <a:pt x="13409" y="9608"/>
                  <a:pt x="13444" y="9583"/>
                  <a:pt x="13424" y="9547"/>
                </a:cubicBezTo>
                <a:cubicBezTo>
                  <a:pt x="13414" y="9529"/>
                  <a:pt x="13396" y="9519"/>
                  <a:pt x="13375" y="9518"/>
                </a:cubicBezTo>
                <a:close/>
                <a:moveTo>
                  <a:pt x="12769" y="9613"/>
                </a:moveTo>
                <a:cubicBezTo>
                  <a:pt x="12657" y="9614"/>
                  <a:pt x="12648" y="9637"/>
                  <a:pt x="12720" y="9721"/>
                </a:cubicBezTo>
                <a:cubicBezTo>
                  <a:pt x="12832" y="9851"/>
                  <a:pt x="12825" y="9851"/>
                  <a:pt x="12870" y="9721"/>
                </a:cubicBezTo>
                <a:cubicBezTo>
                  <a:pt x="12891" y="9661"/>
                  <a:pt x="12846" y="9612"/>
                  <a:pt x="12769" y="9613"/>
                </a:cubicBezTo>
                <a:close/>
                <a:moveTo>
                  <a:pt x="11880" y="9732"/>
                </a:moveTo>
                <a:cubicBezTo>
                  <a:pt x="11810" y="9732"/>
                  <a:pt x="11739" y="9738"/>
                  <a:pt x="11685" y="9750"/>
                </a:cubicBezTo>
                <a:cubicBezTo>
                  <a:pt x="11578" y="9774"/>
                  <a:pt x="11666" y="9793"/>
                  <a:pt x="11880" y="9793"/>
                </a:cubicBezTo>
                <a:cubicBezTo>
                  <a:pt x="12095" y="9793"/>
                  <a:pt x="12183" y="9774"/>
                  <a:pt x="12075" y="9750"/>
                </a:cubicBezTo>
                <a:cubicBezTo>
                  <a:pt x="12022" y="9738"/>
                  <a:pt x="11951" y="9732"/>
                  <a:pt x="11880" y="9732"/>
                </a:cubicBezTo>
                <a:close/>
                <a:moveTo>
                  <a:pt x="11035" y="9733"/>
                </a:moveTo>
                <a:cubicBezTo>
                  <a:pt x="11014" y="9732"/>
                  <a:pt x="10990" y="9739"/>
                  <a:pt x="10968" y="9755"/>
                </a:cubicBezTo>
                <a:cubicBezTo>
                  <a:pt x="10921" y="9789"/>
                  <a:pt x="10935" y="9814"/>
                  <a:pt x="11005" y="9819"/>
                </a:cubicBezTo>
                <a:cubicBezTo>
                  <a:pt x="11069" y="9824"/>
                  <a:pt x="11104" y="9798"/>
                  <a:pt x="11084" y="9762"/>
                </a:cubicBezTo>
                <a:cubicBezTo>
                  <a:pt x="11074" y="9744"/>
                  <a:pt x="11056" y="9735"/>
                  <a:pt x="11035" y="9733"/>
                </a:cubicBezTo>
                <a:close/>
                <a:moveTo>
                  <a:pt x="4740" y="9902"/>
                </a:moveTo>
                <a:lnTo>
                  <a:pt x="3885" y="9973"/>
                </a:lnTo>
                <a:cubicBezTo>
                  <a:pt x="3415" y="10012"/>
                  <a:pt x="2348" y="10044"/>
                  <a:pt x="1515" y="10044"/>
                </a:cubicBezTo>
                <a:lnTo>
                  <a:pt x="0" y="10044"/>
                </a:lnTo>
                <a:lnTo>
                  <a:pt x="0" y="10477"/>
                </a:lnTo>
                <a:lnTo>
                  <a:pt x="0" y="10908"/>
                </a:lnTo>
                <a:lnTo>
                  <a:pt x="2370" y="10908"/>
                </a:lnTo>
                <a:lnTo>
                  <a:pt x="4740" y="10908"/>
                </a:lnTo>
                <a:lnTo>
                  <a:pt x="4740" y="10406"/>
                </a:lnTo>
                <a:lnTo>
                  <a:pt x="4740" y="9902"/>
                </a:lnTo>
                <a:close/>
                <a:moveTo>
                  <a:pt x="0" y="11771"/>
                </a:moveTo>
                <a:lnTo>
                  <a:pt x="0" y="13548"/>
                </a:lnTo>
                <a:lnTo>
                  <a:pt x="0" y="15325"/>
                </a:lnTo>
                <a:lnTo>
                  <a:pt x="315" y="15359"/>
                </a:lnTo>
                <a:cubicBezTo>
                  <a:pt x="1063" y="15440"/>
                  <a:pt x="1318" y="15443"/>
                  <a:pt x="1785" y="15379"/>
                </a:cubicBezTo>
                <a:lnTo>
                  <a:pt x="2280" y="15311"/>
                </a:lnTo>
                <a:lnTo>
                  <a:pt x="2280" y="13542"/>
                </a:lnTo>
                <a:lnTo>
                  <a:pt x="2280" y="11771"/>
                </a:lnTo>
                <a:lnTo>
                  <a:pt x="1140" y="11771"/>
                </a:lnTo>
                <a:lnTo>
                  <a:pt x="0" y="11771"/>
                </a:lnTo>
                <a:close/>
                <a:moveTo>
                  <a:pt x="6263" y="12146"/>
                </a:moveTo>
                <a:cubicBezTo>
                  <a:pt x="5765" y="12113"/>
                  <a:pt x="5455" y="12832"/>
                  <a:pt x="5760" y="13530"/>
                </a:cubicBezTo>
                <a:cubicBezTo>
                  <a:pt x="5826" y="13681"/>
                  <a:pt x="5880" y="13876"/>
                  <a:pt x="5880" y="13964"/>
                </a:cubicBezTo>
                <a:cubicBezTo>
                  <a:pt x="5880" y="14052"/>
                  <a:pt x="5920" y="14153"/>
                  <a:pt x="5969" y="14187"/>
                </a:cubicBezTo>
                <a:cubicBezTo>
                  <a:pt x="6020" y="14222"/>
                  <a:pt x="6042" y="14319"/>
                  <a:pt x="6022" y="14413"/>
                </a:cubicBezTo>
                <a:cubicBezTo>
                  <a:pt x="5994" y="14547"/>
                  <a:pt x="6037" y="14580"/>
                  <a:pt x="6240" y="14580"/>
                </a:cubicBezTo>
                <a:cubicBezTo>
                  <a:pt x="6443" y="14580"/>
                  <a:pt x="6486" y="14547"/>
                  <a:pt x="6458" y="14413"/>
                </a:cubicBezTo>
                <a:cubicBezTo>
                  <a:pt x="6437" y="14319"/>
                  <a:pt x="6460" y="14222"/>
                  <a:pt x="6511" y="14187"/>
                </a:cubicBezTo>
                <a:cubicBezTo>
                  <a:pt x="6560" y="14153"/>
                  <a:pt x="6600" y="14052"/>
                  <a:pt x="6600" y="13964"/>
                </a:cubicBezTo>
                <a:cubicBezTo>
                  <a:pt x="6600" y="13876"/>
                  <a:pt x="6654" y="13681"/>
                  <a:pt x="6720" y="13530"/>
                </a:cubicBezTo>
                <a:cubicBezTo>
                  <a:pt x="6954" y="12994"/>
                  <a:pt x="6847" y="12381"/>
                  <a:pt x="6488" y="12207"/>
                </a:cubicBezTo>
                <a:cubicBezTo>
                  <a:pt x="6410" y="12170"/>
                  <a:pt x="6335" y="12150"/>
                  <a:pt x="6263" y="12146"/>
                </a:cubicBezTo>
                <a:close/>
                <a:moveTo>
                  <a:pt x="6090" y="16091"/>
                </a:moveTo>
                <a:cubicBezTo>
                  <a:pt x="5590" y="16091"/>
                  <a:pt x="5519" y="16115"/>
                  <a:pt x="5513" y="16281"/>
                </a:cubicBezTo>
                <a:cubicBezTo>
                  <a:pt x="5510" y="16385"/>
                  <a:pt x="5497" y="16628"/>
                  <a:pt x="5484" y="16821"/>
                </a:cubicBezTo>
                <a:lnTo>
                  <a:pt x="5461" y="17172"/>
                </a:lnTo>
                <a:lnTo>
                  <a:pt x="6061" y="17172"/>
                </a:lnTo>
                <a:lnTo>
                  <a:pt x="6660" y="17172"/>
                </a:lnTo>
                <a:lnTo>
                  <a:pt x="6660" y="16632"/>
                </a:lnTo>
                <a:lnTo>
                  <a:pt x="6660" y="16091"/>
                </a:lnTo>
                <a:lnTo>
                  <a:pt x="6090" y="16091"/>
                </a:lnTo>
                <a:close/>
                <a:moveTo>
                  <a:pt x="7440" y="16091"/>
                </a:moveTo>
                <a:lnTo>
                  <a:pt x="7440" y="16626"/>
                </a:lnTo>
                <a:lnTo>
                  <a:pt x="7440" y="17158"/>
                </a:lnTo>
                <a:lnTo>
                  <a:pt x="7665" y="17192"/>
                </a:lnTo>
                <a:cubicBezTo>
                  <a:pt x="7789" y="17211"/>
                  <a:pt x="7984" y="17219"/>
                  <a:pt x="8100" y="17211"/>
                </a:cubicBezTo>
                <a:cubicBezTo>
                  <a:pt x="8215" y="17202"/>
                  <a:pt x="8411" y="17191"/>
                  <a:pt x="8535" y="17185"/>
                </a:cubicBezTo>
                <a:lnTo>
                  <a:pt x="8760" y="17172"/>
                </a:lnTo>
                <a:lnTo>
                  <a:pt x="8760" y="16632"/>
                </a:lnTo>
                <a:lnTo>
                  <a:pt x="8760" y="16091"/>
                </a:lnTo>
                <a:lnTo>
                  <a:pt x="8100" y="16091"/>
                </a:lnTo>
                <a:lnTo>
                  <a:pt x="7440" y="16091"/>
                </a:lnTo>
                <a:close/>
                <a:moveTo>
                  <a:pt x="9570" y="16091"/>
                </a:moveTo>
                <a:cubicBezTo>
                  <a:pt x="9434" y="16091"/>
                  <a:pt x="9424" y="16119"/>
                  <a:pt x="9480" y="16309"/>
                </a:cubicBezTo>
                <a:cubicBezTo>
                  <a:pt x="9516" y="16427"/>
                  <a:pt x="9556" y="16524"/>
                  <a:pt x="9570" y="16524"/>
                </a:cubicBezTo>
                <a:cubicBezTo>
                  <a:pt x="9584" y="16524"/>
                  <a:pt x="9625" y="16427"/>
                  <a:pt x="9660" y="16309"/>
                </a:cubicBezTo>
                <a:cubicBezTo>
                  <a:pt x="9716" y="16119"/>
                  <a:pt x="9706" y="16091"/>
                  <a:pt x="9570" y="16091"/>
                </a:cubicBezTo>
                <a:close/>
                <a:moveTo>
                  <a:pt x="9867" y="16695"/>
                </a:moveTo>
                <a:cubicBezTo>
                  <a:pt x="9803" y="16690"/>
                  <a:pt x="9762" y="16816"/>
                  <a:pt x="9810" y="16957"/>
                </a:cubicBezTo>
                <a:cubicBezTo>
                  <a:pt x="9856" y="17090"/>
                  <a:pt x="9942" y="17096"/>
                  <a:pt x="9986" y="16969"/>
                </a:cubicBezTo>
                <a:cubicBezTo>
                  <a:pt x="10004" y="16916"/>
                  <a:pt x="9981" y="16816"/>
                  <a:pt x="9934" y="16747"/>
                </a:cubicBezTo>
                <a:cubicBezTo>
                  <a:pt x="9911" y="16712"/>
                  <a:pt x="9888" y="16697"/>
                  <a:pt x="9867" y="166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9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Shape 592"/>
          <p:cNvSpPr/>
          <p:nvPr/>
        </p:nvSpPr>
        <p:spPr>
          <a:xfrm>
            <a:off x="430132" y="400200"/>
            <a:ext cx="1156666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Características da Solução Q-Ware ESB</a:t>
            </a:r>
          </a:p>
        </p:txBody>
      </p:sp>
      <p:sp>
        <p:nvSpPr>
          <p:cNvPr id="593" name="Shape 593"/>
          <p:cNvSpPr/>
          <p:nvPr/>
        </p:nvSpPr>
        <p:spPr>
          <a:xfrm>
            <a:off x="12790543" y="2698846"/>
            <a:ext cx="10576093" cy="951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Núcleo baseado em filas de objetos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Sistema modular, extensível e escalável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Oferece serviços de autenticação nativo do S.O. e LDAP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Suporte a PLG-INs disparados por eventos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Interface gráfica de gerência faz parte do produto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Gerência centralizada / distribuída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Controle local e remoto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Robusto e multiplataforma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Segurança, Autenticação e Autorização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Permitindo definição de perfis de usuários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Automação e Agendamento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Documentação 100% em português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Suporte e desenvolvimento totalmente no Brasil.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Alto desempenho, Confiabilidade e Integridade</a:t>
            </a:r>
          </a:p>
        </p:txBody>
      </p:sp>
      <p:grpSp>
        <p:nvGrpSpPr>
          <p:cNvPr id="613" name="Group 613"/>
          <p:cNvGrpSpPr/>
          <p:nvPr/>
        </p:nvGrpSpPr>
        <p:grpSpPr>
          <a:xfrm>
            <a:off x="1200513" y="2814561"/>
            <a:ext cx="10283828" cy="9284045"/>
            <a:chOff x="0" y="0"/>
            <a:chExt cx="10283826" cy="9284043"/>
          </a:xfrm>
        </p:grpSpPr>
        <p:pic>
          <p:nvPicPr>
            <p:cNvPr id="594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31141" y="7813291"/>
              <a:ext cx="1467677" cy="1467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5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32317" y="513045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6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708689" y="7810217"/>
              <a:ext cx="1473828" cy="1473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7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18579" y="1603155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8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760033" y="1603155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9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241355" y="2483727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18579" y="6807574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1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213036" y="2629245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2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022743" y="4747705"/>
              <a:ext cx="1048342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3817897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4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6543865" y="4316977"/>
              <a:ext cx="1048341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5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6323367" y="0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6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773644" y="125578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7" name="pasted-image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7598477" y="5784377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8" name="pasted-image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8810000" y="2761244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9" name="pasted-image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5585309" y="5951024"/>
              <a:ext cx="1048342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0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486461" y="3148711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1" name="pasted-image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2466693" y="5738280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2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3484675" y="4316977"/>
              <a:ext cx="1048341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fill="hold" tmFilter="0, 0; .2, .5; .8, .5; 1, 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6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1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Shape 618"/>
          <p:cNvSpPr/>
          <p:nvPr/>
        </p:nvSpPr>
        <p:spPr>
          <a:xfrm>
            <a:off x="1502417" y="3585026"/>
            <a:ext cx="19446912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Baixo custo total da propriedade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Traz resultados rápidos e práticos 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Simplifica o processo de integração 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Ferramenta madura no uso com processos de EDI, EAI, Suplay-Chain, e ETL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Pode ser executado em ambientes de baixa capacidade de processamento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Disponibiliza subsistema para registro de log de eventos, aberto para toda aplicação cliente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Subsistema de logs permite acionamento de processos na ocorrência de eventos de interesse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API de usuário permite criar novos serviços de consumo de filas, gestão e monitoração de processos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Inclui conectores de extração e carga de dados do Adabas para Oracle, PostegreSQL, SQL Server e outros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Inclui ferramentas para operação e modo "linha de comando"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Logs e controles armazenados em Banco de Dados relacional (mais importantes do mercado)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Simplicidade e facilidade de instalação e operação.</a:t>
            </a:r>
          </a:p>
        </p:txBody>
      </p:sp>
      <p:grpSp>
        <p:nvGrpSpPr>
          <p:cNvPr id="638" name="Group 638"/>
          <p:cNvGrpSpPr/>
          <p:nvPr/>
        </p:nvGrpSpPr>
        <p:grpSpPr>
          <a:xfrm>
            <a:off x="11480377" y="2231576"/>
            <a:ext cx="12218902" cy="11036846"/>
            <a:chOff x="10279864" y="-582985"/>
            <a:chExt cx="12218901" cy="11036844"/>
          </a:xfrm>
        </p:grpSpPr>
        <p:pic>
          <p:nvPicPr>
            <p:cNvPr id="619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899534" y="8800113"/>
              <a:ext cx="1467677" cy="1467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0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658783" y="1307985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1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185397" y="-582986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2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249268" y="-195520"/>
              <a:ext cx="698895" cy="698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3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9301426" y="3604211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4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279864" y="126319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5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8809628" y="1915868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0425488" y="2590908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7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1317836" y="6913231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8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9297998" y="125578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9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7109202" y="2261967"/>
              <a:ext cx="1048341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1412404" y="895522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1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1024938" y="3995457"/>
              <a:ext cx="1473828" cy="1473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2" name="pasted-image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9961166" y="5825492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3" name="pasted-image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6896458" y="-582986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4" name="pasted-image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20771680" y="9405518"/>
              <a:ext cx="1048342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5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3073867" y="895522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6" name="pasted-image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18681878" y="7558890"/>
              <a:ext cx="954397" cy="954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5518423" y="1133261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9" name="Shape 639"/>
          <p:cNvSpPr/>
          <p:nvPr/>
        </p:nvSpPr>
        <p:spPr>
          <a:xfrm>
            <a:off x="430132" y="400200"/>
            <a:ext cx="1156666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Características da Solução Q-Ware ESB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fill="hold" tmFilter="0, 0; .2, .5; .8, .5; 1, 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6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4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Shape 645"/>
          <p:cNvSpPr/>
          <p:nvPr/>
        </p:nvSpPr>
        <p:spPr>
          <a:xfrm>
            <a:off x="430132" y="400200"/>
            <a:ext cx="101205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o Ministério da Saúde</a:t>
            </a:r>
          </a:p>
        </p:txBody>
      </p:sp>
      <p:sp>
        <p:nvSpPr>
          <p:cNvPr id="646" name="Shape 646"/>
          <p:cNvSpPr/>
          <p:nvPr/>
        </p:nvSpPr>
        <p:spPr>
          <a:xfrm>
            <a:off x="12914425" y="4268212"/>
            <a:ext cx="10576094" cy="637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Usada</a:t>
            </a:r>
            <a:r>
              <a:rPr dirty="0"/>
              <a:t> a API do Q-Ware no </a:t>
            </a:r>
            <a:r>
              <a:rPr dirty="0" err="1"/>
              <a:t>SisNet</a:t>
            </a:r>
            <a:r>
              <a:rPr dirty="0"/>
              <a:t>/</a:t>
            </a:r>
            <a:r>
              <a:rPr dirty="0" err="1"/>
              <a:t>Datasus</a:t>
            </a:r>
            <a:r>
              <a:rPr dirty="0"/>
              <a:t> </a:t>
            </a:r>
            <a:r>
              <a:rPr dirty="0" err="1"/>
              <a:t>responsável</a:t>
            </a:r>
            <a:r>
              <a:rPr dirty="0"/>
              <a:t> </a:t>
            </a:r>
            <a:r>
              <a:rPr dirty="0" err="1"/>
              <a:t>pela</a:t>
            </a:r>
            <a:r>
              <a:rPr dirty="0"/>
              <a:t> </a:t>
            </a:r>
            <a:r>
              <a:rPr dirty="0" err="1"/>
              <a:t>replicação</a:t>
            </a:r>
            <a:r>
              <a:rPr dirty="0"/>
              <a:t> das bases de + 89 </a:t>
            </a:r>
            <a:r>
              <a:rPr dirty="0" err="1"/>
              <a:t>sistemas</a:t>
            </a:r>
            <a:r>
              <a:rPr dirty="0"/>
              <a:t> das </a:t>
            </a:r>
            <a:r>
              <a:rPr dirty="0" err="1"/>
              <a:t>mais</a:t>
            </a:r>
            <a:r>
              <a:rPr dirty="0"/>
              <a:t> de 10.000 </a:t>
            </a:r>
            <a:r>
              <a:rPr dirty="0" err="1"/>
              <a:t>unidades</a:t>
            </a:r>
            <a:r>
              <a:rPr dirty="0"/>
              <a:t> de </a:t>
            </a:r>
            <a:r>
              <a:rPr dirty="0" err="1"/>
              <a:t>saúde</a:t>
            </a:r>
            <a:r>
              <a:rPr dirty="0"/>
              <a:t> </a:t>
            </a:r>
            <a:r>
              <a:rPr dirty="0" err="1"/>
              <a:t>espalhadas</a:t>
            </a:r>
            <a:r>
              <a:rPr dirty="0"/>
              <a:t> </a:t>
            </a:r>
            <a:r>
              <a:rPr dirty="0" err="1"/>
              <a:t>pelos</a:t>
            </a:r>
            <a:r>
              <a:rPr dirty="0"/>
              <a:t> </a:t>
            </a:r>
            <a:r>
              <a:rPr dirty="0" err="1"/>
              <a:t>municípios</a:t>
            </a:r>
            <a:r>
              <a:rPr dirty="0"/>
              <a:t> e </a:t>
            </a:r>
            <a:r>
              <a:rPr dirty="0" err="1"/>
              <a:t>estados</a:t>
            </a:r>
            <a:endParaRPr dirty="0"/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Api</a:t>
            </a:r>
            <a:r>
              <a:rPr dirty="0"/>
              <a:t> do Q-Ware </a:t>
            </a:r>
            <a:r>
              <a:rPr dirty="0" err="1"/>
              <a:t>usada</a:t>
            </a:r>
            <a:r>
              <a:rPr dirty="0"/>
              <a:t> para </a:t>
            </a:r>
            <a:r>
              <a:rPr dirty="0" err="1"/>
              <a:t>criptografia</a:t>
            </a:r>
            <a:r>
              <a:rPr dirty="0"/>
              <a:t>, </a:t>
            </a:r>
            <a:r>
              <a:rPr dirty="0" err="1"/>
              <a:t>transporte</a:t>
            </a:r>
            <a:r>
              <a:rPr dirty="0"/>
              <a:t>, e </a:t>
            </a:r>
            <a:r>
              <a:rPr dirty="0" err="1"/>
              <a:t>carga</a:t>
            </a:r>
            <a:r>
              <a:rPr dirty="0"/>
              <a:t> no </a:t>
            </a:r>
            <a:r>
              <a:rPr dirty="0" err="1"/>
              <a:t>barramento</a:t>
            </a:r>
            <a:r>
              <a:rPr dirty="0"/>
              <a:t> do </a:t>
            </a:r>
            <a:r>
              <a:rPr dirty="0" err="1"/>
              <a:t>Cartão</a:t>
            </a:r>
            <a:r>
              <a:rPr dirty="0"/>
              <a:t> </a:t>
            </a:r>
            <a:r>
              <a:rPr dirty="0" err="1"/>
              <a:t>Nacional</a:t>
            </a:r>
            <a:r>
              <a:rPr dirty="0"/>
              <a:t> de </a:t>
            </a:r>
            <a:r>
              <a:rPr dirty="0" err="1"/>
              <a:t>Saúde</a:t>
            </a:r>
            <a:endParaRPr dirty="0"/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Q-Ware Cloud File Publisher </a:t>
            </a:r>
            <a:r>
              <a:rPr dirty="0" err="1"/>
              <a:t>usado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várias</a:t>
            </a:r>
            <a:r>
              <a:rPr dirty="0"/>
              <a:t> </a:t>
            </a:r>
            <a:r>
              <a:rPr dirty="0" err="1" smtClean="0"/>
              <a:t>aplicaç</a:t>
            </a:r>
            <a:r>
              <a:rPr lang="pt-BR" dirty="0" err="1" smtClean="0"/>
              <a:t>ões</a:t>
            </a:r>
            <a:r>
              <a:rPr dirty="0" smtClean="0"/>
              <a:t> </a:t>
            </a:r>
            <a:r>
              <a:rPr dirty="0"/>
              <a:t>do </a:t>
            </a:r>
            <a:r>
              <a:rPr dirty="0" err="1"/>
              <a:t>Datasus</a:t>
            </a:r>
            <a:r>
              <a:rPr dirty="0"/>
              <a:t> para </a:t>
            </a:r>
            <a:r>
              <a:rPr dirty="0" err="1"/>
              <a:t>troca</a:t>
            </a:r>
            <a:r>
              <a:rPr dirty="0"/>
              <a:t> e </a:t>
            </a:r>
            <a:r>
              <a:rPr dirty="0" err="1"/>
              <a:t>publicação</a:t>
            </a:r>
            <a:r>
              <a:rPr dirty="0"/>
              <a:t> de bases de dados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Envio</a:t>
            </a:r>
            <a:r>
              <a:rPr dirty="0"/>
              <a:t> de bases de dados dos </a:t>
            </a:r>
            <a:r>
              <a:rPr dirty="0" err="1"/>
              <a:t>planos</a:t>
            </a:r>
            <a:r>
              <a:rPr dirty="0"/>
              <a:t> de </a:t>
            </a:r>
            <a:r>
              <a:rPr dirty="0" err="1"/>
              <a:t>saúde</a:t>
            </a:r>
            <a:r>
              <a:rPr dirty="0"/>
              <a:t> para a ANS</a:t>
            </a:r>
          </a:p>
        </p:txBody>
      </p:sp>
      <p:pic>
        <p:nvPicPr>
          <p:cNvPr id="64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4859" y="6593219"/>
            <a:ext cx="7729510" cy="1726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Nuvem.png"/>
          <p:cNvPicPr>
            <a:picLocks noChangeAspect="1"/>
          </p:cNvPicPr>
          <p:nvPr/>
        </p:nvPicPr>
        <p:blipFill>
          <a:blip r:embed="rId2">
            <a:alphaModFix amt="69113"/>
            <a:extLst/>
          </a:blip>
          <a:stretch>
            <a:fillRect/>
          </a:stretch>
        </p:blipFill>
        <p:spPr>
          <a:xfrm>
            <a:off x="3666198" y="2123611"/>
            <a:ext cx="17741901" cy="10795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Shape 653"/>
          <p:cNvSpPr/>
          <p:nvPr/>
        </p:nvSpPr>
        <p:spPr>
          <a:xfrm>
            <a:off x="430132" y="400200"/>
            <a:ext cx="101205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o Ministério da Saúde</a:t>
            </a:r>
          </a:p>
        </p:txBody>
      </p:sp>
      <p:pic>
        <p:nvPicPr>
          <p:cNvPr id="65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75871" y="200092"/>
            <a:ext cx="5842098" cy="13050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7" name="Group 657"/>
          <p:cNvGrpSpPr/>
          <p:nvPr/>
        </p:nvGrpSpPr>
        <p:grpSpPr>
          <a:xfrm>
            <a:off x="21376303" y="2116145"/>
            <a:ext cx="2335269" cy="2346310"/>
            <a:chOff x="0" y="0"/>
            <a:chExt cx="2335268" cy="2346308"/>
          </a:xfrm>
        </p:grpSpPr>
        <p:pic>
          <p:nvPicPr>
            <p:cNvPr id="655" name="image64.t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1039"/>
              <a:ext cx="2335269" cy="2335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6" name="Shape 656"/>
            <p:cNvSpPr/>
            <p:nvPr/>
          </p:nvSpPr>
          <p:spPr>
            <a:xfrm>
              <a:off x="46139" y="-1"/>
              <a:ext cx="2242809" cy="415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Unidades de Saúde</a:t>
              </a:r>
            </a:p>
          </p:txBody>
        </p:sp>
      </p:grpSp>
      <p:grpSp>
        <p:nvGrpSpPr>
          <p:cNvPr id="660" name="Group 660"/>
          <p:cNvGrpSpPr/>
          <p:nvPr/>
        </p:nvGrpSpPr>
        <p:grpSpPr>
          <a:xfrm>
            <a:off x="2291655" y="1911950"/>
            <a:ext cx="2088311" cy="2290034"/>
            <a:chOff x="0" y="-121"/>
            <a:chExt cx="2088309" cy="2290033"/>
          </a:xfrm>
        </p:grpSpPr>
        <p:pic>
          <p:nvPicPr>
            <p:cNvPr id="658" name="image70.jpe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4224" t="3006" r="2305" b="2173"/>
            <a:stretch>
              <a:fillRect/>
            </a:stretch>
          </p:blipFill>
          <p:spPr>
            <a:xfrm>
              <a:off x="17903" y="-122"/>
              <a:ext cx="1574405" cy="1777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extrusionOk="0">
                  <a:moveTo>
                    <a:pt x="13128" y="6"/>
                  </a:moveTo>
                  <a:cubicBezTo>
                    <a:pt x="13044" y="-5"/>
                    <a:pt x="12966" y="0"/>
                    <a:pt x="12861" y="11"/>
                  </a:cubicBezTo>
                  <a:cubicBezTo>
                    <a:pt x="12620" y="36"/>
                    <a:pt x="12007" y="234"/>
                    <a:pt x="11500" y="455"/>
                  </a:cubicBezTo>
                  <a:cubicBezTo>
                    <a:pt x="9723" y="1230"/>
                    <a:pt x="7755" y="2005"/>
                    <a:pt x="7100" y="2183"/>
                  </a:cubicBezTo>
                  <a:cubicBezTo>
                    <a:pt x="5916" y="2505"/>
                    <a:pt x="6023" y="1675"/>
                    <a:pt x="5989" y="10293"/>
                  </a:cubicBezTo>
                  <a:cubicBezTo>
                    <a:pt x="5973" y="14433"/>
                    <a:pt x="5986" y="18045"/>
                    <a:pt x="6022" y="18317"/>
                  </a:cubicBezTo>
                  <a:cubicBezTo>
                    <a:pt x="6085" y="18807"/>
                    <a:pt x="6093" y="18812"/>
                    <a:pt x="6686" y="19066"/>
                  </a:cubicBezTo>
                  <a:cubicBezTo>
                    <a:pt x="7342" y="19347"/>
                    <a:pt x="7478" y="19309"/>
                    <a:pt x="7481" y="18818"/>
                  </a:cubicBezTo>
                  <a:cubicBezTo>
                    <a:pt x="7485" y="18338"/>
                    <a:pt x="7913" y="18209"/>
                    <a:pt x="8396" y="18541"/>
                  </a:cubicBezTo>
                  <a:cubicBezTo>
                    <a:pt x="8552" y="18650"/>
                    <a:pt x="8722" y="18713"/>
                    <a:pt x="8783" y="18680"/>
                  </a:cubicBezTo>
                  <a:cubicBezTo>
                    <a:pt x="8844" y="18647"/>
                    <a:pt x="9045" y="18743"/>
                    <a:pt x="9224" y="18899"/>
                  </a:cubicBezTo>
                  <a:cubicBezTo>
                    <a:pt x="9591" y="19221"/>
                    <a:pt x="9684" y="19824"/>
                    <a:pt x="9382" y="19925"/>
                  </a:cubicBezTo>
                  <a:cubicBezTo>
                    <a:pt x="9174" y="19996"/>
                    <a:pt x="9375" y="20243"/>
                    <a:pt x="9643" y="20245"/>
                  </a:cubicBezTo>
                  <a:cubicBezTo>
                    <a:pt x="9740" y="20245"/>
                    <a:pt x="10408" y="20505"/>
                    <a:pt x="11124" y="20818"/>
                  </a:cubicBezTo>
                  <a:cubicBezTo>
                    <a:pt x="12904" y="21595"/>
                    <a:pt x="13068" y="21586"/>
                    <a:pt x="14396" y="20613"/>
                  </a:cubicBezTo>
                  <a:cubicBezTo>
                    <a:pt x="14706" y="20386"/>
                    <a:pt x="15312" y="19949"/>
                    <a:pt x="15736" y="19644"/>
                  </a:cubicBezTo>
                  <a:cubicBezTo>
                    <a:pt x="16160" y="19338"/>
                    <a:pt x="16548" y="18982"/>
                    <a:pt x="16602" y="18856"/>
                  </a:cubicBezTo>
                  <a:cubicBezTo>
                    <a:pt x="16711" y="18605"/>
                    <a:pt x="16816" y="18572"/>
                    <a:pt x="16999" y="18732"/>
                  </a:cubicBezTo>
                  <a:cubicBezTo>
                    <a:pt x="17169" y="18881"/>
                    <a:pt x="17762" y="18748"/>
                    <a:pt x="17946" y="18517"/>
                  </a:cubicBezTo>
                  <a:cubicBezTo>
                    <a:pt x="18031" y="18412"/>
                    <a:pt x="18087" y="18206"/>
                    <a:pt x="18066" y="18059"/>
                  </a:cubicBezTo>
                  <a:cubicBezTo>
                    <a:pt x="18024" y="17769"/>
                    <a:pt x="18351" y="17491"/>
                    <a:pt x="18741" y="17491"/>
                  </a:cubicBezTo>
                  <a:cubicBezTo>
                    <a:pt x="18851" y="17491"/>
                    <a:pt x="19039" y="17431"/>
                    <a:pt x="19155" y="17357"/>
                  </a:cubicBezTo>
                  <a:cubicBezTo>
                    <a:pt x="19293" y="17268"/>
                    <a:pt x="19404" y="17249"/>
                    <a:pt x="19487" y="17310"/>
                  </a:cubicBezTo>
                  <a:cubicBezTo>
                    <a:pt x="19570" y="17370"/>
                    <a:pt x="19646" y="17363"/>
                    <a:pt x="19694" y="17295"/>
                  </a:cubicBezTo>
                  <a:cubicBezTo>
                    <a:pt x="19746" y="17221"/>
                    <a:pt x="19837" y="17236"/>
                    <a:pt x="20005" y="17333"/>
                  </a:cubicBezTo>
                  <a:cubicBezTo>
                    <a:pt x="20311" y="17509"/>
                    <a:pt x="20933" y="17484"/>
                    <a:pt x="21273" y="17286"/>
                  </a:cubicBezTo>
                  <a:lnTo>
                    <a:pt x="21540" y="17133"/>
                  </a:lnTo>
                  <a:lnTo>
                    <a:pt x="21567" y="12030"/>
                  </a:lnTo>
                  <a:lnTo>
                    <a:pt x="21600" y="6923"/>
                  </a:lnTo>
                  <a:lnTo>
                    <a:pt x="20968" y="6679"/>
                  </a:lnTo>
                  <a:cubicBezTo>
                    <a:pt x="20622" y="6545"/>
                    <a:pt x="20145" y="6357"/>
                    <a:pt x="19901" y="6259"/>
                  </a:cubicBezTo>
                  <a:cubicBezTo>
                    <a:pt x="17635" y="5357"/>
                    <a:pt x="17125" y="5212"/>
                    <a:pt x="16983" y="5414"/>
                  </a:cubicBezTo>
                  <a:cubicBezTo>
                    <a:pt x="16791" y="5686"/>
                    <a:pt x="16705" y="5260"/>
                    <a:pt x="16705" y="3958"/>
                  </a:cubicBezTo>
                  <a:lnTo>
                    <a:pt x="16705" y="2522"/>
                  </a:lnTo>
                  <a:lnTo>
                    <a:pt x="16248" y="2164"/>
                  </a:lnTo>
                  <a:cubicBezTo>
                    <a:pt x="15994" y="1967"/>
                    <a:pt x="15227" y="1395"/>
                    <a:pt x="14543" y="889"/>
                  </a:cubicBezTo>
                  <a:cubicBezTo>
                    <a:pt x="13644" y="225"/>
                    <a:pt x="13379" y="38"/>
                    <a:pt x="13128" y="6"/>
                  </a:cubicBezTo>
                  <a:close/>
                  <a:moveTo>
                    <a:pt x="2820" y="7562"/>
                  </a:moveTo>
                  <a:cubicBezTo>
                    <a:pt x="1548" y="7569"/>
                    <a:pt x="271" y="7601"/>
                    <a:pt x="136" y="7643"/>
                  </a:cubicBezTo>
                  <a:cubicBezTo>
                    <a:pt x="30" y="7676"/>
                    <a:pt x="0" y="8845"/>
                    <a:pt x="0" y="13056"/>
                  </a:cubicBezTo>
                  <a:cubicBezTo>
                    <a:pt x="0" y="18072"/>
                    <a:pt x="14" y="18437"/>
                    <a:pt x="191" y="18527"/>
                  </a:cubicBezTo>
                  <a:cubicBezTo>
                    <a:pt x="295" y="18581"/>
                    <a:pt x="443" y="18608"/>
                    <a:pt x="523" y="18584"/>
                  </a:cubicBezTo>
                  <a:cubicBezTo>
                    <a:pt x="602" y="18559"/>
                    <a:pt x="725" y="18532"/>
                    <a:pt x="800" y="18532"/>
                  </a:cubicBezTo>
                  <a:cubicBezTo>
                    <a:pt x="875" y="18532"/>
                    <a:pt x="998" y="18427"/>
                    <a:pt x="1067" y="18293"/>
                  </a:cubicBezTo>
                  <a:cubicBezTo>
                    <a:pt x="1137" y="18159"/>
                    <a:pt x="1241" y="18072"/>
                    <a:pt x="1296" y="18102"/>
                  </a:cubicBezTo>
                  <a:cubicBezTo>
                    <a:pt x="1351" y="18132"/>
                    <a:pt x="1426" y="18110"/>
                    <a:pt x="1465" y="18054"/>
                  </a:cubicBezTo>
                  <a:cubicBezTo>
                    <a:pt x="1515" y="17983"/>
                    <a:pt x="1586" y="17986"/>
                    <a:pt x="1693" y="18064"/>
                  </a:cubicBezTo>
                  <a:cubicBezTo>
                    <a:pt x="1845" y="18175"/>
                    <a:pt x="1858" y="18165"/>
                    <a:pt x="1884" y="17940"/>
                  </a:cubicBezTo>
                  <a:cubicBezTo>
                    <a:pt x="1906" y="17747"/>
                    <a:pt x="2271" y="17744"/>
                    <a:pt x="2341" y="17935"/>
                  </a:cubicBezTo>
                  <a:cubicBezTo>
                    <a:pt x="2568" y="18553"/>
                    <a:pt x="2519" y="18532"/>
                    <a:pt x="4007" y="18532"/>
                  </a:cubicBezTo>
                  <a:cubicBezTo>
                    <a:pt x="4928" y="18532"/>
                    <a:pt x="5422" y="18499"/>
                    <a:pt x="5510" y="18422"/>
                  </a:cubicBezTo>
                  <a:cubicBezTo>
                    <a:pt x="5608" y="18336"/>
                    <a:pt x="5641" y="16998"/>
                    <a:pt x="5641" y="12999"/>
                  </a:cubicBezTo>
                  <a:cubicBezTo>
                    <a:pt x="5641" y="8044"/>
                    <a:pt x="5633" y="7694"/>
                    <a:pt x="5456" y="7615"/>
                  </a:cubicBezTo>
                  <a:cubicBezTo>
                    <a:pt x="5363" y="7574"/>
                    <a:pt x="4092" y="7555"/>
                    <a:pt x="2820" y="75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59" name="Shape 659"/>
            <p:cNvSpPr/>
            <p:nvPr/>
          </p:nvSpPr>
          <p:spPr>
            <a:xfrm>
              <a:off x="0" y="1586638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Sec. Estaduais de Saúde</a:t>
              </a:r>
            </a:p>
          </p:txBody>
        </p:sp>
      </p:grpSp>
      <p:grpSp>
        <p:nvGrpSpPr>
          <p:cNvPr id="667" name="Group 667"/>
          <p:cNvGrpSpPr/>
          <p:nvPr/>
        </p:nvGrpSpPr>
        <p:grpSpPr>
          <a:xfrm>
            <a:off x="327244" y="7850150"/>
            <a:ext cx="2218435" cy="2418382"/>
            <a:chOff x="0" y="0"/>
            <a:chExt cx="2218434" cy="2418380"/>
          </a:xfrm>
        </p:grpSpPr>
        <p:grpSp>
          <p:nvGrpSpPr>
            <p:cNvPr id="665" name="Group 665"/>
            <p:cNvGrpSpPr/>
            <p:nvPr/>
          </p:nvGrpSpPr>
          <p:grpSpPr>
            <a:xfrm>
              <a:off x="662349" y="-1"/>
              <a:ext cx="1556086" cy="2000827"/>
              <a:chOff x="0" y="0"/>
              <a:chExt cx="1556085" cy="2000825"/>
            </a:xfrm>
          </p:grpSpPr>
          <p:pic>
            <p:nvPicPr>
              <p:cNvPr id="661" name="image20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" y="258932"/>
                <a:ext cx="1127109" cy="17418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64" name="Group 664"/>
              <p:cNvGrpSpPr/>
              <p:nvPr/>
            </p:nvGrpSpPr>
            <p:grpSpPr>
              <a:xfrm>
                <a:off x="1100472" y="0"/>
                <a:ext cx="455614" cy="916042"/>
                <a:chOff x="0" y="0"/>
                <a:chExt cx="455612" cy="916041"/>
              </a:xfrm>
            </p:grpSpPr>
            <p:pic>
              <p:nvPicPr>
                <p:cNvPr id="662" name="image39.ti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3125" t="3320" r="1821" b="2869"/>
                <a:stretch>
                  <a:fillRect/>
                </a:stretch>
              </p:blipFill>
              <p:spPr>
                <a:xfrm>
                  <a:off x="0" y="466381"/>
                  <a:ext cx="455613" cy="4496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098" y="0"/>
                      </a:moveTo>
                      <a:cubicBezTo>
                        <a:pt x="10716" y="638"/>
                        <a:pt x="9075" y="1810"/>
                        <a:pt x="5946" y="4080"/>
                      </a:cubicBezTo>
                      <a:lnTo>
                        <a:pt x="0" y="8388"/>
                      </a:lnTo>
                      <a:cubicBezTo>
                        <a:pt x="148" y="8731"/>
                        <a:pt x="247" y="9208"/>
                        <a:pt x="452" y="9437"/>
                      </a:cubicBezTo>
                      <a:cubicBezTo>
                        <a:pt x="1527" y="10642"/>
                        <a:pt x="1527" y="10754"/>
                        <a:pt x="452" y="11172"/>
                      </a:cubicBezTo>
                      <a:cubicBezTo>
                        <a:pt x="266" y="11244"/>
                        <a:pt x="164" y="11521"/>
                        <a:pt x="38" y="11725"/>
                      </a:cubicBezTo>
                      <a:cubicBezTo>
                        <a:pt x="142" y="11896"/>
                        <a:pt x="246" y="12110"/>
                        <a:pt x="376" y="12220"/>
                      </a:cubicBezTo>
                      <a:cubicBezTo>
                        <a:pt x="1347" y="13037"/>
                        <a:pt x="1347" y="13231"/>
                        <a:pt x="376" y="14317"/>
                      </a:cubicBezTo>
                      <a:cubicBezTo>
                        <a:pt x="271" y="14435"/>
                        <a:pt x="207" y="14734"/>
                        <a:pt x="113" y="14908"/>
                      </a:cubicBezTo>
                      <a:lnTo>
                        <a:pt x="4422" y="18226"/>
                      </a:lnTo>
                      <a:lnTo>
                        <a:pt x="8806" y="21600"/>
                      </a:lnTo>
                      <a:cubicBezTo>
                        <a:pt x="10230" y="20974"/>
                        <a:pt x="11935" y="19739"/>
                        <a:pt x="15203" y="17387"/>
                      </a:cubicBezTo>
                      <a:lnTo>
                        <a:pt x="21355" y="12983"/>
                      </a:lnTo>
                      <a:cubicBezTo>
                        <a:pt x="21282" y="12803"/>
                        <a:pt x="21248" y="12417"/>
                        <a:pt x="21167" y="12335"/>
                      </a:cubicBezTo>
                      <a:cubicBezTo>
                        <a:pt x="20504" y="11663"/>
                        <a:pt x="20504" y="11272"/>
                        <a:pt x="21167" y="10600"/>
                      </a:cubicBezTo>
                      <a:cubicBezTo>
                        <a:pt x="21349" y="10415"/>
                        <a:pt x="21468" y="9744"/>
                        <a:pt x="21600" y="9113"/>
                      </a:cubicBezTo>
                      <a:cubicBezTo>
                        <a:pt x="21587" y="9105"/>
                        <a:pt x="21595" y="8794"/>
                        <a:pt x="21581" y="8808"/>
                      </a:cubicBezTo>
                      <a:cubicBezTo>
                        <a:pt x="20681" y="9721"/>
                        <a:pt x="18589" y="7907"/>
                        <a:pt x="18947" y="6520"/>
                      </a:cubicBezTo>
                      <a:cubicBezTo>
                        <a:pt x="19213" y="5492"/>
                        <a:pt x="18328" y="4396"/>
                        <a:pt x="15447" y="2192"/>
                      </a:cubicBezTo>
                      <a:cubicBezTo>
                        <a:pt x="13955" y="1050"/>
                        <a:pt x="13031" y="429"/>
                        <a:pt x="12098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63" name="image19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35935" y="0"/>
                  <a:ext cx="383490" cy="4279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666" name="Shape 666"/>
            <p:cNvSpPr/>
            <p:nvPr/>
          </p:nvSpPr>
          <p:spPr>
            <a:xfrm>
              <a:off x="0" y="2002810"/>
              <a:ext cx="2088309" cy="415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Lan-Houses</a:t>
              </a:r>
            </a:p>
          </p:txBody>
        </p:sp>
      </p:grpSp>
      <p:grpSp>
        <p:nvGrpSpPr>
          <p:cNvPr id="673" name="Group 673"/>
          <p:cNvGrpSpPr/>
          <p:nvPr/>
        </p:nvGrpSpPr>
        <p:grpSpPr>
          <a:xfrm>
            <a:off x="612091" y="4895297"/>
            <a:ext cx="2088311" cy="2181871"/>
            <a:chOff x="0" y="0"/>
            <a:chExt cx="2088309" cy="2181870"/>
          </a:xfrm>
        </p:grpSpPr>
        <p:grpSp>
          <p:nvGrpSpPr>
            <p:cNvPr id="671" name="Group 671"/>
            <p:cNvGrpSpPr/>
            <p:nvPr/>
          </p:nvGrpSpPr>
          <p:grpSpPr>
            <a:xfrm>
              <a:off x="149186" y="0"/>
              <a:ext cx="1346674" cy="1446506"/>
              <a:chOff x="-1" y="0"/>
              <a:chExt cx="1346673" cy="1446505"/>
            </a:xfrm>
          </p:grpSpPr>
          <p:pic>
            <p:nvPicPr>
              <p:cNvPr id="668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907" b="2873"/>
              <a:stretch>
                <a:fillRect/>
              </a:stretch>
            </p:blipFill>
            <p:spPr>
              <a:xfrm>
                <a:off x="-2" y="40272"/>
                <a:ext cx="584201" cy="577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91" y="0"/>
                    </a:moveTo>
                    <a:cubicBezTo>
                      <a:pt x="10708" y="638"/>
                      <a:pt x="9075" y="1801"/>
                      <a:pt x="5943" y="4070"/>
                    </a:cubicBezTo>
                    <a:lnTo>
                      <a:pt x="0" y="8393"/>
                    </a:lnTo>
                    <a:cubicBezTo>
                      <a:pt x="148" y="8736"/>
                      <a:pt x="235" y="9189"/>
                      <a:pt x="440" y="9418"/>
                    </a:cubicBezTo>
                    <a:cubicBezTo>
                      <a:pt x="1517" y="10623"/>
                      <a:pt x="1517" y="10768"/>
                      <a:pt x="440" y="11186"/>
                    </a:cubicBezTo>
                    <a:cubicBezTo>
                      <a:pt x="254" y="11259"/>
                      <a:pt x="170" y="11532"/>
                      <a:pt x="44" y="11736"/>
                    </a:cubicBezTo>
                    <a:cubicBezTo>
                      <a:pt x="148" y="11907"/>
                      <a:pt x="237" y="12101"/>
                      <a:pt x="367" y="12211"/>
                    </a:cubicBezTo>
                    <a:cubicBezTo>
                      <a:pt x="1339" y="13027"/>
                      <a:pt x="1339" y="13234"/>
                      <a:pt x="367" y="14321"/>
                    </a:cubicBezTo>
                    <a:cubicBezTo>
                      <a:pt x="262" y="14439"/>
                      <a:pt x="210" y="14726"/>
                      <a:pt x="117" y="14900"/>
                    </a:cubicBezTo>
                    <a:lnTo>
                      <a:pt x="4446" y="18228"/>
                    </a:lnTo>
                    <a:lnTo>
                      <a:pt x="8804" y="21600"/>
                    </a:lnTo>
                    <a:cubicBezTo>
                      <a:pt x="10231" y="20974"/>
                      <a:pt x="11947" y="19763"/>
                      <a:pt x="15217" y="17411"/>
                    </a:cubicBezTo>
                    <a:lnTo>
                      <a:pt x="21380" y="12969"/>
                    </a:lnTo>
                    <a:cubicBezTo>
                      <a:pt x="21307" y="12789"/>
                      <a:pt x="21271" y="12398"/>
                      <a:pt x="21189" y="12315"/>
                    </a:cubicBezTo>
                    <a:cubicBezTo>
                      <a:pt x="20526" y="11643"/>
                      <a:pt x="20526" y="11294"/>
                      <a:pt x="21189" y="10622"/>
                    </a:cubicBezTo>
                    <a:cubicBezTo>
                      <a:pt x="21372" y="10438"/>
                      <a:pt x="21468" y="9737"/>
                      <a:pt x="21600" y="9106"/>
                    </a:cubicBezTo>
                    <a:cubicBezTo>
                      <a:pt x="21587" y="9097"/>
                      <a:pt x="21598" y="8795"/>
                      <a:pt x="21585" y="8809"/>
                    </a:cubicBezTo>
                    <a:cubicBezTo>
                      <a:pt x="20684" y="9722"/>
                      <a:pt x="18615" y="7908"/>
                      <a:pt x="18973" y="6522"/>
                    </a:cubicBezTo>
                    <a:cubicBezTo>
                      <a:pt x="19238" y="5494"/>
                      <a:pt x="18335" y="4387"/>
                      <a:pt x="15452" y="2184"/>
                    </a:cubicBezTo>
                    <a:cubicBezTo>
                      <a:pt x="13957" y="1041"/>
                      <a:pt x="13026" y="429"/>
                      <a:pt x="1209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9" name="image23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26603" y="0"/>
                <a:ext cx="720070" cy="1446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0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6118" y="867819"/>
                <a:ext cx="492161" cy="5492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72" name="Shape 672"/>
            <p:cNvSpPr/>
            <p:nvPr/>
          </p:nvSpPr>
          <p:spPr>
            <a:xfrm>
              <a:off x="0" y="1478597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Mobile</a:t>
              </a:r>
            </a:p>
          </p:txBody>
        </p:sp>
      </p:grpSp>
      <p:grpSp>
        <p:nvGrpSpPr>
          <p:cNvPr id="679" name="Group 679"/>
          <p:cNvGrpSpPr/>
          <p:nvPr/>
        </p:nvGrpSpPr>
        <p:grpSpPr>
          <a:xfrm>
            <a:off x="21564757" y="4788650"/>
            <a:ext cx="2088311" cy="2395165"/>
            <a:chOff x="0" y="0"/>
            <a:chExt cx="2088309" cy="2395164"/>
          </a:xfrm>
        </p:grpSpPr>
        <p:grpSp>
          <p:nvGrpSpPr>
            <p:cNvPr id="677" name="Group 677"/>
            <p:cNvGrpSpPr/>
            <p:nvPr/>
          </p:nvGrpSpPr>
          <p:grpSpPr>
            <a:xfrm>
              <a:off x="567037" y="-1"/>
              <a:ext cx="1396169" cy="1775754"/>
              <a:chOff x="0" y="-1"/>
              <a:chExt cx="1396168" cy="1775752"/>
            </a:xfrm>
          </p:grpSpPr>
          <p:pic>
            <p:nvPicPr>
              <p:cNvPr id="674" name="image22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25162" y="504746"/>
                <a:ext cx="1271007" cy="12710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50800" dist="70343" dir="3600000" rotWithShape="0">
                  <a:srgbClr val="A6AAA9">
                    <a:alpha val="70000"/>
                  </a:srgbClr>
                </a:outerShdw>
              </a:effectLst>
            </p:spPr>
          </p:pic>
          <p:pic>
            <p:nvPicPr>
              <p:cNvPr id="675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842" b="2873"/>
              <a:stretch>
                <a:fillRect/>
              </a:stretch>
            </p:blipFill>
            <p:spPr>
              <a:xfrm>
                <a:off x="103414" y="-2"/>
                <a:ext cx="584598" cy="57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83" y="0"/>
                    </a:moveTo>
                    <a:cubicBezTo>
                      <a:pt x="10701" y="638"/>
                      <a:pt x="9069" y="1801"/>
                      <a:pt x="5939" y="4070"/>
                    </a:cubicBezTo>
                    <a:lnTo>
                      <a:pt x="0" y="8393"/>
                    </a:lnTo>
                    <a:cubicBezTo>
                      <a:pt x="148" y="8736"/>
                      <a:pt x="235" y="9189"/>
                      <a:pt x="440" y="9418"/>
                    </a:cubicBezTo>
                    <a:cubicBezTo>
                      <a:pt x="1516" y="10623"/>
                      <a:pt x="1516" y="10768"/>
                      <a:pt x="440" y="11186"/>
                    </a:cubicBezTo>
                    <a:cubicBezTo>
                      <a:pt x="254" y="11259"/>
                      <a:pt x="170" y="11532"/>
                      <a:pt x="44" y="11736"/>
                    </a:cubicBezTo>
                    <a:cubicBezTo>
                      <a:pt x="148" y="11907"/>
                      <a:pt x="237" y="12101"/>
                      <a:pt x="367" y="12211"/>
                    </a:cubicBezTo>
                    <a:cubicBezTo>
                      <a:pt x="1338" y="13027"/>
                      <a:pt x="1338" y="13234"/>
                      <a:pt x="367" y="14321"/>
                    </a:cubicBezTo>
                    <a:cubicBezTo>
                      <a:pt x="262" y="14439"/>
                      <a:pt x="210" y="14726"/>
                      <a:pt x="117" y="14900"/>
                    </a:cubicBezTo>
                    <a:lnTo>
                      <a:pt x="4443" y="18228"/>
                    </a:lnTo>
                    <a:lnTo>
                      <a:pt x="8798" y="21600"/>
                    </a:lnTo>
                    <a:cubicBezTo>
                      <a:pt x="10224" y="20974"/>
                      <a:pt x="11939" y="19763"/>
                      <a:pt x="15207" y="17411"/>
                    </a:cubicBezTo>
                    <a:lnTo>
                      <a:pt x="21365" y="12969"/>
                    </a:lnTo>
                    <a:cubicBezTo>
                      <a:pt x="21292" y="12789"/>
                      <a:pt x="21257" y="12398"/>
                      <a:pt x="21175" y="12315"/>
                    </a:cubicBezTo>
                    <a:cubicBezTo>
                      <a:pt x="20512" y="11643"/>
                      <a:pt x="20512" y="11294"/>
                      <a:pt x="21175" y="10622"/>
                    </a:cubicBezTo>
                    <a:cubicBezTo>
                      <a:pt x="21358" y="10438"/>
                      <a:pt x="21468" y="9737"/>
                      <a:pt x="21600" y="9106"/>
                    </a:cubicBezTo>
                    <a:cubicBezTo>
                      <a:pt x="21587" y="9097"/>
                      <a:pt x="21584" y="8795"/>
                      <a:pt x="21571" y="8809"/>
                    </a:cubicBezTo>
                    <a:cubicBezTo>
                      <a:pt x="20670" y="9722"/>
                      <a:pt x="18603" y="7908"/>
                      <a:pt x="18960" y="6522"/>
                    </a:cubicBezTo>
                    <a:cubicBezTo>
                      <a:pt x="19225" y="5494"/>
                      <a:pt x="18322" y="4387"/>
                      <a:pt x="15441" y="2184"/>
                    </a:cubicBezTo>
                    <a:cubicBezTo>
                      <a:pt x="13948" y="1041"/>
                      <a:pt x="13017" y="429"/>
                      <a:pt x="120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6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755333"/>
                <a:ext cx="492162" cy="5492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78" name="Shape 678"/>
            <p:cNvSpPr/>
            <p:nvPr/>
          </p:nvSpPr>
          <p:spPr>
            <a:xfrm>
              <a:off x="0" y="1691891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em campo</a:t>
              </a:r>
            </a:p>
          </p:txBody>
        </p:sp>
      </p:grpSp>
      <p:grpSp>
        <p:nvGrpSpPr>
          <p:cNvPr id="686" name="Group 686"/>
          <p:cNvGrpSpPr/>
          <p:nvPr/>
        </p:nvGrpSpPr>
        <p:grpSpPr>
          <a:xfrm>
            <a:off x="1208655" y="11394315"/>
            <a:ext cx="2609347" cy="2180798"/>
            <a:chOff x="0" y="0"/>
            <a:chExt cx="2609346" cy="2180797"/>
          </a:xfrm>
        </p:grpSpPr>
        <p:grpSp>
          <p:nvGrpSpPr>
            <p:cNvPr id="682" name="Group 682"/>
            <p:cNvGrpSpPr/>
            <p:nvPr/>
          </p:nvGrpSpPr>
          <p:grpSpPr>
            <a:xfrm>
              <a:off x="374349" y="0"/>
              <a:ext cx="2234998" cy="2180798"/>
              <a:chOff x="0" y="0"/>
              <a:chExt cx="2234996" cy="2180797"/>
            </a:xfrm>
          </p:grpSpPr>
          <p:pic>
            <p:nvPicPr>
              <p:cNvPr id="680" name="image71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2234997" cy="16107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81" name="Shape 681"/>
              <p:cNvSpPr/>
              <p:nvPr/>
            </p:nvSpPr>
            <p:spPr>
              <a:xfrm>
                <a:off x="314706" y="1477524"/>
                <a:ext cx="1673313" cy="703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800" i="1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t>Órgãos governamentais</a:t>
                </a:r>
              </a:p>
            </p:txBody>
          </p:sp>
        </p:grpSp>
        <p:grpSp>
          <p:nvGrpSpPr>
            <p:cNvPr id="685" name="Group 685"/>
            <p:cNvGrpSpPr/>
            <p:nvPr/>
          </p:nvGrpSpPr>
          <p:grpSpPr>
            <a:xfrm>
              <a:off x="0" y="70532"/>
              <a:ext cx="455613" cy="916042"/>
              <a:chOff x="0" y="0"/>
              <a:chExt cx="455612" cy="916041"/>
            </a:xfrm>
          </p:grpSpPr>
          <p:pic>
            <p:nvPicPr>
              <p:cNvPr id="683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821" b="2869"/>
              <a:stretch>
                <a:fillRect/>
              </a:stretch>
            </p:blipFill>
            <p:spPr>
              <a:xfrm>
                <a:off x="0" y="466381"/>
                <a:ext cx="455613" cy="449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98" y="0"/>
                    </a:moveTo>
                    <a:cubicBezTo>
                      <a:pt x="10716" y="638"/>
                      <a:pt x="9075" y="1810"/>
                      <a:pt x="5946" y="4080"/>
                    </a:cubicBezTo>
                    <a:lnTo>
                      <a:pt x="0" y="8388"/>
                    </a:lnTo>
                    <a:cubicBezTo>
                      <a:pt x="148" y="8731"/>
                      <a:pt x="247" y="9208"/>
                      <a:pt x="452" y="9437"/>
                    </a:cubicBezTo>
                    <a:cubicBezTo>
                      <a:pt x="1527" y="10642"/>
                      <a:pt x="1527" y="10754"/>
                      <a:pt x="452" y="11172"/>
                    </a:cubicBezTo>
                    <a:cubicBezTo>
                      <a:pt x="266" y="11244"/>
                      <a:pt x="164" y="11521"/>
                      <a:pt x="38" y="11725"/>
                    </a:cubicBezTo>
                    <a:cubicBezTo>
                      <a:pt x="142" y="11896"/>
                      <a:pt x="246" y="12110"/>
                      <a:pt x="376" y="12220"/>
                    </a:cubicBezTo>
                    <a:cubicBezTo>
                      <a:pt x="1347" y="13037"/>
                      <a:pt x="1347" y="13231"/>
                      <a:pt x="376" y="14317"/>
                    </a:cubicBezTo>
                    <a:cubicBezTo>
                      <a:pt x="271" y="14435"/>
                      <a:pt x="207" y="14734"/>
                      <a:pt x="113" y="14908"/>
                    </a:cubicBezTo>
                    <a:lnTo>
                      <a:pt x="4422" y="18226"/>
                    </a:lnTo>
                    <a:lnTo>
                      <a:pt x="8806" y="21600"/>
                    </a:lnTo>
                    <a:cubicBezTo>
                      <a:pt x="10230" y="20974"/>
                      <a:pt x="11935" y="19739"/>
                      <a:pt x="15203" y="17387"/>
                    </a:cubicBezTo>
                    <a:lnTo>
                      <a:pt x="21355" y="12983"/>
                    </a:lnTo>
                    <a:cubicBezTo>
                      <a:pt x="21282" y="12803"/>
                      <a:pt x="21248" y="12417"/>
                      <a:pt x="21167" y="12335"/>
                    </a:cubicBezTo>
                    <a:cubicBezTo>
                      <a:pt x="20504" y="11663"/>
                      <a:pt x="20504" y="11272"/>
                      <a:pt x="21167" y="10600"/>
                    </a:cubicBezTo>
                    <a:cubicBezTo>
                      <a:pt x="21349" y="10415"/>
                      <a:pt x="21468" y="9744"/>
                      <a:pt x="21600" y="9113"/>
                    </a:cubicBezTo>
                    <a:cubicBezTo>
                      <a:pt x="21587" y="9105"/>
                      <a:pt x="21595" y="8794"/>
                      <a:pt x="21581" y="8808"/>
                    </a:cubicBezTo>
                    <a:cubicBezTo>
                      <a:pt x="20681" y="9721"/>
                      <a:pt x="18589" y="7907"/>
                      <a:pt x="18947" y="6520"/>
                    </a:cubicBezTo>
                    <a:cubicBezTo>
                      <a:pt x="19213" y="5492"/>
                      <a:pt x="18328" y="4396"/>
                      <a:pt x="15447" y="2192"/>
                    </a:cubicBezTo>
                    <a:cubicBezTo>
                      <a:pt x="13955" y="1050"/>
                      <a:pt x="13031" y="429"/>
                      <a:pt x="1209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4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5935" y="0"/>
                <a:ext cx="383490" cy="427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93" name="Group 693"/>
          <p:cNvGrpSpPr/>
          <p:nvPr/>
        </p:nvGrpSpPr>
        <p:grpSpPr>
          <a:xfrm>
            <a:off x="21512600" y="8032037"/>
            <a:ext cx="2685387" cy="2385283"/>
            <a:chOff x="0" y="-129"/>
            <a:chExt cx="2685386" cy="2385282"/>
          </a:xfrm>
        </p:grpSpPr>
        <p:grpSp>
          <p:nvGrpSpPr>
            <p:cNvPr id="689" name="Group 689"/>
            <p:cNvGrpSpPr/>
            <p:nvPr/>
          </p:nvGrpSpPr>
          <p:grpSpPr>
            <a:xfrm>
              <a:off x="59894" y="-130"/>
              <a:ext cx="2625493" cy="2385284"/>
              <a:chOff x="-429569" y="-129"/>
              <a:chExt cx="2625491" cy="2385282"/>
            </a:xfrm>
          </p:grpSpPr>
          <p:pic>
            <p:nvPicPr>
              <p:cNvPr id="687" name="image61.ti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2172" t="3538" r="996" b="2422"/>
              <a:stretch>
                <a:fillRect/>
              </a:stretch>
            </p:blipFill>
            <p:spPr>
              <a:xfrm>
                <a:off x="-3" y="-130"/>
                <a:ext cx="2195925" cy="1663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7" h="21585" extrusionOk="0">
                    <a:moveTo>
                      <a:pt x="8794" y="2"/>
                    </a:moveTo>
                    <a:cubicBezTo>
                      <a:pt x="8509" y="-5"/>
                      <a:pt x="8238" y="10"/>
                      <a:pt x="8138" y="53"/>
                    </a:cubicBezTo>
                    <a:cubicBezTo>
                      <a:pt x="8067" y="84"/>
                      <a:pt x="7877" y="130"/>
                      <a:pt x="7713" y="146"/>
                    </a:cubicBezTo>
                    <a:cubicBezTo>
                      <a:pt x="7549" y="162"/>
                      <a:pt x="7365" y="181"/>
                      <a:pt x="7303" y="193"/>
                    </a:cubicBezTo>
                    <a:cubicBezTo>
                      <a:pt x="7242" y="204"/>
                      <a:pt x="7108" y="228"/>
                      <a:pt x="7006" y="244"/>
                    </a:cubicBezTo>
                    <a:cubicBezTo>
                      <a:pt x="6903" y="259"/>
                      <a:pt x="6614" y="316"/>
                      <a:pt x="6358" y="368"/>
                    </a:cubicBezTo>
                    <a:cubicBezTo>
                      <a:pt x="6103" y="419"/>
                      <a:pt x="5759" y="466"/>
                      <a:pt x="5597" y="481"/>
                    </a:cubicBezTo>
                    <a:cubicBezTo>
                      <a:pt x="5434" y="497"/>
                      <a:pt x="5240" y="533"/>
                      <a:pt x="5168" y="558"/>
                    </a:cubicBezTo>
                    <a:cubicBezTo>
                      <a:pt x="5096" y="584"/>
                      <a:pt x="4931" y="613"/>
                      <a:pt x="4805" y="625"/>
                    </a:cubicBezTo>
                    <a:cubicBezTo>
                      <a:pt x="4678" y="637"/>
                      <a:pt x="4562" y="662"/>
                      <a:pt x="4543" y="677"/>
                    </a:cubicBezTo>
                    <a:cubicBezTo>
                      <a:pt x="4524" y="692"/>
                      <a:pt x="4359" y="713"/>
                      <a:pt x="4177" y="728"/>
                    </a:cubicBezTo>
                    <a:cubicBezTo>
                      <a:pt x="3995" y="743"/>
                      <a:pt x="3797" y="778"/>
                      <a:pt x="3735" y="805"/>
                    </a:cubicBezTo>
                    <a:cubicBezTo>
                      <a:pt x="3672" y="831"/>
                      <a:pt x="3563" y="854"/>
                      <a:pt x="3493" y="852"/>
                    </a:cubicBezTo>
                    <a:cubicBezTo>
                      <a:pt x="3422" y="850"/>
                      <a:pt x="3185" y="872"/>
                      <a:pt x="2970" y="903"/>
                    </a:cubicBezTo>
                    <a:cubicBezTo>
                      <a:pt x="2464" y="975"/>
                      <a:pt x="2192" y="983"/>
                      <a:pt x="2092" y="934"/>
                    </a:cubicBezTo>
                    <a:cubicBezTo>
                      <a:pt x="2033" y="906"/>
                      <a:pt x="1993" y="928"/>
                      <a:pt x="1944" y="996"/>
                    </a:cubicBezTo>
                    <a:cubicBezTo>
                      <a:pt x="1903" y="1052"/>
                      <a:pt x="1796" y="1104"/>
                      <a:pt x="1671" y="1125"/>
                    </a:cubicBezTo>
                    <a:cubicBezTo>
                      <a:pt x="1142" y="1216"/>
                      <a:pt x="947" y="1234"/>
                      <a:pt x="906" y="1192"/>
                    </a:cubicBezTo>
                    <a:cubicBezTo>
                      <a:pt x="878" y="1163"/>
                      <a:pt x="828" y="1170"/>
                      <a:pt x="773" y="1217"/>
                    </a:cubicBezTo>
                    <a:cubicBezTo>
                      <a:pt x="726" y="1258"/>
                      <a:pt x="593" y="1309"/>
                      <a:pt x="480" y="1326"/>
                    </a:cubicBezTo>
                    <a:cubicBezTo>
                      <a:pt x="368" y="1344"/>
                      <a:pt x="220" y="1376"/>
                      <a:pt x="152" y="1403"/>
                    </a:cubicBezTo>
                    <a:cubicBezTo>
                      <a:pt x="38" y="1449"/>
                      <a:pt x="36" y="1457"/>
                      <a:pt x="98" y="1521"/>
                    </a:cubicBezTo>
                    <a:cubicBezTo>
                      <a:pt x="162" y="1585"/>
                      <a:pt x="162" y="1589"/>
                      <a:pt x="82" y="1619"/>
                    </a:cubicBezTo>
                    <a:cubicBezTo>
                      <a:pt x="36" y="1636"/>
                      <a:pt x="-1" y="1664"/>
                      <a:pt x="0" y="1681"/>
                    </a:cubicBezTo>
                    <a:cubicBezTo>
                      <a:pt x="1" y="1698"/>
                      <a:pt x="33" y="2128"/>
                      <a:pt x="70" y="2634"/>
                    </a:cubicBezTo>
                    <a:cubicBezTo>
                      <a:pt x="127" y="3439"/>
                      <a:pt x="144" y="3565"/>
                      <a:pt x="215" y="3664"/>
                    </a:cubicBezTo>
                    <a:cubicBezTo>
                      <a:pt x="295" y="3777"/>
                      <a:pt x="295" y="3776"/>
                      <a:pt x="222" y="3859"/>
                    </a:cubicBezTo>
                    <a:cubicBezTo>
                      <a:pt x="181" y="3905"/>
                      <a:pt x="150" y="3994"/>
                      <a:pt x="152" y="4055"/>
                    </a:cubicBezTo>
                    <a:cubicBezTo>
                      <a:pt x="155" y="4148"/>
                      <a:pt x="161" y="4143"/>
                      <a:pt x="207" y="4003"/>
                    </a:cubicBezTo>
                    <a:cubicBezTo>
                      <a:pt x="292" y="3749"/>
                      <a:pt x="334" y="3864"/>
                      <a:pt x="375" y="4513"/>
                    </a:cubicBezTo>
                    <a:cubicBezTo>
                      <a:pt x="396" y="4834"/>
                      <a:pt x="422" y="5283"/>
                      <a:pt x="437" y="5507"/>
                    </a:cubicBezTo>
                    <a:cubicBezTo>
                      <a:pt x="466" y="5935"/>
                      <a:pt x="442" y="6033"/>
                      <a:pt x="320" y="5971"/>
                    </a:cubicBezTo>
                    <a:cubicBezTo>
                      <a:pt x="269" y="5945"/>
                      <a:pt x="261" y="5966"/>
                      <a:pt x="289" y="6063"/>
                    </a:cubicBezTo>
                    <a:cubicBezTo>
                      <a:pt x="316" y="6158"/>
                      <a:pt x="396" y="7054"/>
                      <a:pt x="410" y="7449"/>
                    </a:cubicBezTo>
                    <a:cubicBezTo>
                      <a:pt x="428" y="8001"/>
                      <a:pt x="453" y="8142"/>
                      <a:pt x="582" y="8319"/>
                    </a:cubicBezTo>
                    <a:cubicBezTo>
                      <a:pt x="663" y="8430"/>
                      <a:pt x="696" y="8504"/>
                      <a:pt x="671" y="8525"/>
                    </a:cubicBezTo>
                    <a:cubicBezTo>
                      <a:pt x="643" y="8548"/>
                      <a:pt x="641" y="8591"/>
                      <a:pt x="667" y="8654"/>
                    </a:cubicBezTo>
                    <a:cubicBezTo>
                      <a:pt x="687" y="8704"/>
                      <a:pt x="703" y="8866"/>
                      <a:pt x="703" y="9014"/>
                    </a:cubicBezTo>
                    <a:cubicBezTo>
                      <a:pt x="703" y="9163"/>
                      <a:pt x="722" y="9457"/>
                      <a:pt x="746" y="9668"/>
                    </a:cubicBezTo>
                    <a:cubicBezTo>
                      <a:pt x="785" y="10021"/>
                      <a:pt x="793" y="10108"/>
                      <a:pt x="777" y="10281"/>
                    </a:cubicBezTo>
                    <a:cubicBezTo>
                      <a:pt x="767" y="10391"/>
                      <a:pt x="797" y="10488"/>
                      <a:pt x="863" y="10554"/>
                    </a:cubicBezTo>
                    <a:cubicBezTo>
                      <a:pt x="932" y="10622"/>
                      <a:pt x="913" y="10734"/>
                      <a:pt x="839" y="10698"/>
                    </a:cubicBezTo>
                    <a:cubicBezTo>
                      <a:pt x="623" y="10591"/>
                      <a:pt x="623" y="10596"/>
                      <a:pt x="644" y="10796"/>
                    </a:cubicBezTo>
                    <a:cubicBezTo>
                      <a:pt x="656" y="10900"/>
                      <a:pt x="684" y="11250"/>
                      <a:pt x="706" y="11574"/>
                    </a:cubicBezTo>
                    <a:cubicBezTo>
                      <a:pt x="762" y="12360"/>
                      <a:pt x="758" y="12361"/>
                      <a:pt x="882" y="12429"/>
                    </a:cubicBezTo>
                    <a:cubicBezTo>
                      <a:pt x="1102" y="12549"/>
                      <a:pt x="1165" y="12710"/>
                      <a:pt x="1183" y="13196"/>
                    </a:cubicBezTo>
                    <a:cubicBezTo>
                      <a:pt x="1184" y="13223"/>
                      <a:pt x="1268" y="13294"/>
                      <a:pt x="1362" y="13361"/>
                    </a:cubicBezTo>
                    <a:cubicBezTo>
                      <a:pt x="1455" y="13428"/>
                      <a:pt x="1545" y="13524"/>
                      <a:pt x="1565" y="13572"/>
                    </a:cubicBezTo>
                    <a:cubicBezTo>
                      <a:pt x="1585" y="13619"/>
                      <a:pt x="1615" y="13648"/>
                      <a:pt x="1632" y="13634"/>
                    </a:cubicBezTo>
                    <a:cubicBezTo>
                      <a:pt x="1649" y="13620"/>
                      <a:pt x="1700" y="13651"/>
                      <a:pt x="1749" y="13701"/>
                    </a:cubicBezTo>
                    <a:cubicBezTo>
                      <a:pt x="1797" y="13751"/>
                      <a:pt x="1894" y="13830"/>
                      <a:pt x="1963" y="13881"/>
                    </a:cubicBezTo>
                    <a:cubicBezTo>
                      <a:pt x="2099" y="13981"/>
                      <a:pt x="2103" y="13987"/>
                      <a:pt x="2432" y="14267"/>
                    </a:cubicBezTo>
                    <a:cubicBezTo>
                      <a:pt x="2998" y="14749"/>
                      <a:pt x="3381" y="15066"/>
                      <a:pt x="3622" y="15256"/>
                    </a:cubicBezTo>
                    <a:cubicBezTo>
                      <a:pt x="3721" y="15335"/>
                      <a:pt x="3834" y="15439"/>
                      <a:pt x="3880" y="15493"/>
                    </a:cubicBezTo>
                    <a:cubicBezTo>
                      <a:pt x="3926" y="15547"/>
                      <a:pt x="3988" y="15599"/>
                      <a:pt x="4013" y="15606"/>
                    </a:cubicBezTo>
                    <a:cubicBezTo>
                      <a:pt x="4037" y="15613"/>
                      <a:pt x="4102" y="15659"/>
                      <a:pt x="4157" y="15709"/>
                    </a:cubicBezTo>
                    <a:cubicBezTo>
                      <a:pt x="4212" y="15758"/>
                      <a:pt x="4412" y="15928"/>
                      <a:pt x="4606" y="16085"/>
                    </a:cubicBezTo>
                    <a:cubicBezTo>
                      <a:pt x="5000" y="16403"/>
                      <a:pt x="5129" y="16538"/>
                      <a:pt x="5129" y="16636"/>
                    </a:cubicBezTo>
                    <a:cubicBezTo>
                      <a:pt x="5129" y="16672"/>
                      <a:pt x="5020" y="16774"/>
                      <a:pt x="4887" y="16858"/>
                    </a:cubicBezTo>
                    <a:cubicBezTo>
                      <a:pt x="4692" y="16981"/>
                      <a:pt x="4651" y="17023"/>
                      <a:pt x="4668" y="17095"/>
                    </a:cubicBezTo>
                    <a:cubicBezTo>
                      <a:pt x="4711" y="17274"/>
                      <a:pt x="4626" y="17376"/>
                      <a:pt x="4231" y="17651"/>
                    </a:cubicBezTo>
                    <a:cubicBezTo>
                      <a:pt x="4183" y="17685"/>
                      <a:pt x="4161" y="17756"/>
                      <a:pt x="4161" y="17877"/>
                    </a:cubicBezTo>
                    <a:cubicBezTo>
                      <a:pt x="4161" y="18057"/>
                      <a:pt x="4168" y="18067"/>
                      <a:pt x="4586" y="18464"/>
                    </a:cubicBezTo>
                    <a:cubicBezTo>
                      <a:pt x="4677" y="18550"/>
                      <a:pt x="5548" y="19411"/>
                      <a:pt x="5683" y="19546"/>
                    </a:cubicBezTo>
                    <a:cubicBezTo>
                      <a:pt x="5734" y="19598"/>
                      <a:pt x="5888" y="19741"/>
                      <a:pt x="6019" y="19870"/>
                    </a:cubicBezTo>
                    <a:cubicBezTo>
                      <a:pt x="6526" y="20369"/>
                      <a:pt x="6584" y="20433"/>
                      <a:pt x="6604" y="20499"/>
                    </a:cubicBezTo>
                    <a:cubicBezTo>
                      <a:pt x="6615" y="20537"/>
                      <a:pt x="6642" y="20557"/>
                      <a:pt x="6667" y="20545"/>
                    </a:cubicBezTo>
                    <a:cubicBezTo>
                      <a:pt x="6691" y="20532"/>
                      <a:pt x="6760" y="20588"/>
                      <a:pt x="6827" y="20669"/>
                    </a:cubicBezTo>
                    <a:cubicBezTo>
                      <a:pt x="6893" y="20749"/>
                      <a:pt x="6964" y="20819"/>
                      <a:pt x="6979" y="20823"/>
                    </a:cubicBezTo>
                    <a:cubicBezTo>
                      <a:pt x="7024" y="20838"/>
                      <a:pt x="7686" y="21497"/>
                      <a:pt x="7713" y="21554"/>
                    </a:cubicBezTo>
                    <a:cubicBezTo>
                      <a:pt x="7727" y="21583"/>
                      <a:pt x="7766" y="21595"/>
                      <a:pt x="7799" y="21575"/>
                    </a:cubicBezTo>
                    <a:cubicBezTo>
                      <a:pt x="7864" y="21538"/>
                      <a:pt x="8264" y="21487"/>
                      <a:pt x="8915" y="21436"/>
                    </a:cubicBezTo>
                    <a:cubicBezTo>
                      <a:pt x="9239" y="21411"/>
                      <a:pt x="9343" y="21381"/>
                      <a:pt x="9532" y="21261"/>
                    </a:cubicBezTo>
                    <a:cubicBezTo>
                      <a:pt x="9755" y="21119"/>
                      <a:pt x="9767" y="21122"/>
                      <a:pt x="10742" y="21070"/>
                    </a:cubicBezTo>
                    <a:cubicBezTo>
                      <a:pt x="11284" y="21041"/>
                      <a:pt x="12128" y="20989"/>
                      <a:pt x="12619" y="20962"/>
                    </a:cubicBezTo>
                    <a:lnTo>
                      <a:pt x="13509" y="20911"/>
                    </a:lnTo>
                    <a:lnTo>
                      <a:pt x="13677" y="20756"/>
                    </a:lnTo>
                    <a:cubicBezTo>
                      <a:pt x="13769" y="20669"/>
                      <a:pt x="14181" y="20274"/>
                      <a:pt x="14587" y="19876"/>
                    </a:cubicBezTo>
                    <a:cubicBezTo>
                      <a:pt x="14993" y="19477"/>
                      <a:pt x="15327" y="19149"/>
                      <a:pt x="15336" y="19149"/>
                    </a:cubicBezTo>
                    <a:cubicBezTo>
                      <a:pt x="15345" y="19149"/>
                      <a:pt x="15465" y="19027"/>
                      <a:pt x="15602" y="18882"/>
                    </a:cubicBezTo>
                    <a:cubicBezTo>
                      <a:pt x="15739" y="18737"/>
                      <a:pt x="15956" y="18531"/>
                      <a:pt x="16082" y="18418"/>
                    </a:cubicBezTo>
                    <a:cubicBezTo>
                      <a:pt x="16209" y="18306"/>
                      <a:pt x="16351" y="18160"/>
                      <a:pt x="16398" y="18094"/>
                    </a:cubicBezTo>
                    <a:cubicBezTo>
                      <a:pt x="16445" y="18029"/>
                      <a:pt x="16495" y="17971"/>
                      <a:pt x="16511" y="17970"/>
                    </a:cubicBezTo>
                    <a:cubicBezTo>
                      <a:pt x="16526" y="17970"/>
                      <a:pt x="16700" y="17810"/>
                      <a:pt x="16897" y="17615"/>
                    </a:cubicBezTo>
                    <a:cubicBezTo>
                      <a:pt x="17094" y="17419"/>
                      <a:pt x="17298" y="17223"/>
                      <a:pt x="17350" y="17177"/>
                    </a:cubicBezTo>
                    <a:cubicBezTo>
                      <a:pt x="17402" y="17132"/>
                      <a:pt x="17499" y="17028"/>
                      <a:pt x="17565" y="16945"/>
                    </a:cubicBezTo>
                    <a:cubicBezTo>
                      <a:pt x="17632" y="16862"/>
                      <a:pt x="17696" y="16796"/>
                      <a:pt x="17709" y="16796"/>
                    </a:cubicBezTo>
                    <a:cubicBezTo>
                      <a:pt x="17741" y="16796"/>
                      <a:pt x="18063" y="16490"/>
                      <a:pt x="18490" y="16059"/>
                    </a:cubicBezTo>
                    <a:cubicBezTo>
                      <a:pt x="18690" y="15856"/>
                      <a:pt x="18895" y="15657"/>
                      <a:pt x="18947" y="15611"/>
                    </a:cubicBezTo>
                    <a:cubicBezTo>
                      <a:pt x="18998" y="15566"/>
                      <a:pt x="19098" y="15463"/>
                      <a:pt x="19165" y="15380"/>
                    </a:cubicBezTo>
                    <a:cubicBezTo>
                      <a:pt x="19231" y="15297"/>
                      <a:pt x="19297" y="15230"/>
                      <a:pt x="19310" y="15230"/>
                    </a:cubicBezTo>
                    <a:cubicBezTo>
                      <a:pt x="19350" y="15230"/>
                      <a:pt x="19862" y="14711"/>
                      <a:pt x="19962" y="14571"/>
                    </a:cubicBezTo>
                    <a:cubicBezTo>
                      <a:pt x="20013" y="14500"/>
                      <a:pt x="20068" y="14442"/>
                      <a:pt x="20086" y="14442"/>
                    </a:cubicBezTo>
                    <a:cubicBezTo>
                      <a:pt x="20105" y="14441"/>
                      <a:pt x="20179" y="14387"/>
                      <a:pt x="20246" y="14319"/>
                    </a:cubicBezTo>
                    <a:cubicBezTo>
                      <a:pt x="20313" y="14252"/>
                      <a:pt x="20375" y="14195"/>
                      <a:pt x="20387" y="14195"/>
                    </a:cubicBezTo>
                    <a:cubicBezTo>
                      <a:pt x="20409" y="14195"/>
                      <a:pt x="20441" y="14160"/>
                      <a:pt x="20691" y="13850"/>
                    </a:cubicBezTo>
                    <a:cubicBezTo>
                      <a:pt x="20769" y="13752"/>
                      <a:pt x="20872" y="13653"/>
                      <a:pt x="20918" y="13634"/>
                    </a:cubicBezTo>
                    <a:cubicBezTo>
                      <a:pt x="20964" y="13616"/>
                      <a:pt x="21000" y="13581"/>
                      <a:pt x="21000" y="13557"/>
                    </a:cubicBezTo>
                    <a:cubicBezTo>
                      <a:pt x="21000" y="13512"/>
                      <a:pt x="21385" y="13114"/>
                      <a:pt x="21429" y="13114"/>
                    </a:cubicBezTo>
                    <a:cubicBezTo>
                      <a:pt x="21442" y="13114"/>
                      <a:pt x="21485" y="13066"/>
                      <a:pt x="21523" y="13006"/>
                    </a:cubicBezTo>
                    <a:cubicBezTo>
                      <a:pt x="21567" y="12936"/>
                      <a:pt x="21594" y="12838"/>
                      <a:pt x="21597" y="12748"/>
                    </a:cubicBezTo>
                    <a:cubicBezTo>
                      <a:pt x="21599" y="12659"/>
                      <a:pt x="21576" y="12578"/>
                      <a:pt x="21535" y="12557"/>
                    </a:cubicBezTo>
                    <a:cubicBezTo>
                      <a:pt x="21487" y="12534"/>
                      <a:pt x="21478" y="12477"/>
                      <a:pt x="21492" y="12285"/>
                    </a:cubicBezTo>
                    <a:cubicBezTo>
                      <a:pt x="21502" y="12152"/>
                      <a:pt x="21500" y="12022"/>
                      <a:pt x="21488" y="11996"/>
                    </a:cubicBezTo>
                    <a:cubicBezTo>
                      <a:pt x="21475" y="11970"/>
                      <a:pt x="21289" y="11924"/>
                      <a:pt x="21074" y="11893"/>
                    </a:cubicBezTo>
                    <a:cubicBezTo>
                      <a:pt x="20859" y="11862"/>
                      <a:pt x="20594" y="11820"/>
                      <a:pt x="20481" y="11795"/>
                    </a:cubicBezTo>
                    <a:cubicBezTo>
                      <a:pt x="20369" y="11770"/>
                      <a:pt x="20059" y="11715"/>
                      <a:pt x="19794" y="11672"/>
                    </a:cubicBezTo>
                    <a:cubicBezTo>
                      <a:pt x="19528" y="11629"/>
                      <a:pt x="19205" y="11571"/>
                      <a:pt x="19072" y="11548"/>
                    </a:cubicBezTo>
                    <a:cubicBezTo>
                      <a:pt x="18940" y="11525"/>
                      <a:pt x="18649" y="11481"/>
                      <a:pt x="18435" y="11450"/>
                    </a:cubicBezTo>
                    <a:cubicBezTo>
                      <a:pt x="18220" y="11419"/>
                      <a:pt x="18022" y="11386"/>
                      <a:pt x="17994" y="11373"/>
                    </a:cubicBezTo>
                    <a:cubicBezTo>
                      <a:pt x="17956" y="11356"/>
                      <a:pt x="17947" y="11274"/>
                      <a:pt x="17959" y="11054"/>
                    </a:cubicBezTo>
                    <a:cubicBezTo>
                      <a:pt x="17975" y="10757"/>
                      <a:pt x="17964" y="10714"/>
                      <a:pt x="17889" y="10812"/>
                    </a:cubicBezTo>
                    <a:cubicBezTo>
                      <a:pt x="17841" y="10877"/>
                      <a:pt x="17772" y="10837"/>
                      <a:pt x="17783" y="10750"/>
                    </a:cubicBezTo>
                    <a:cubicBezTo>
                      <a:pt x="17788" y="10716"/>
                      <a:pt x="17807" y="10646"/>
                      <a:pt x="17830" y="10590"/>
                    </a:cubicBezTo>
                    <a:cubicBezTo>
                      <a:pt x="17854" y="10533"/>
                      <a:pt x="17886" y="10253"/>
                      <a:pt x="17897" y="9972"/>
                    </a:cubicBezTo>
                    <a:cubicBezTo>
                      <a:pt x="17941" y="8891"/>
                      <a:pt x="17955" y="8734"/>
                      <a:pt x="18037" y="8618"/>
                    </a:cubicBezTo>
                    <a:cubicBezTo>
                      <a:pt x="18079" y="8557"/>
                      <a:pt x="18139" y="8510"/>
                      <a:pt x="18166" y="8510"/>
                    </a:cubicBezTo>
                    <a:cubicBezTo>
                      <a:pt x="18223" y="8510"/>
                      <a:pt x="18229" y="8454"/>
                      <a:pt x="18182" y="8386"/>
                    </a:cubicBezTo>
                    <a:cubicBezTo>
                      <a:pt x="18138" y="8321"/>
                      <a:pt x="18227" y="7157"/>
                      <a:pt x="18283" y="7068"/>
                    </a:cubicBezTo>
                    <a:cubicBezTo>
                      <a:pt x="18316" y="7015"/>
                      <a:pt x="18318" y="6985"/>
                      <a:pt x="18287" y="6960"/>
                    </a:cubicBezTo>
                    <a:cubicBezTo>
                      <a:pt x="18261" y="6939"/>
                      <a:pt x="18255" y="6859"/>
                      <a:pt x="18271" y="6738"/>
                    </a:cubicBezTo>
                    <a:cubicBezTo>
                      <a:pt x="18291" y="6581"/>
                      <a:pt x="18286" y="6545"/>
                      <a:pt x="18240" y="6568"/>
                    </a:cubicBezTo>
                    <a:cubicBezTo>
                      <a:pt x="18158" y="6610"/>
                      <a:pt x="18116" y="6489"/>
                      <a:pt x="18189" y="6419"/>
                    </a:cubicBezTo>
                    <a:cubicBezTo>
                      <a:pt x="18243" y="6368"/>
                      <a:pt x="18244" y="6343"/>
                      <a:pt x="18201" y="6233"/>
                    </a:cubicBezTo>
                    <a:cubicBezTo>
                      <a:pt x="18143" y="6085"/>
                      <a:pt x="18152" y="5568"/>
                      <a:pt x="18217" y="5167"/>
                    </a:cubicBezTo>
                    <a:cubicBezTo>
                      <a:pt x="18241" y="5019"/>
                      <a:pt x="18263" y="4760"/>
                      <a:pt x="18271" y="4591"/>
                    </a:cubicBezTo>
                    <a:cubicBezTo>
                      <a:pt x="18284" y="4278"/>
                      <a:pt x="18309" y="4170"/>
                      <a:pt x="18357" y="4209"/>
                    </a:cubicBezTo>
                    <a:cubicBezTo>
                      <a:pt x="18417" y="4258"/>
                      <a:pt x="18481" y="4141"/>
                      <a:pt x="18494" y="3962"/>
                    </a:cubicBezTo>
                    <a:cubicBezTo>
                      <a:pt x="18501" y="3857"/>
                      <a:pt x="18536" y="3439"/>
                      <a:pt x="18568" y="3035"/>
                    </a:cubicBezTo>
                    <a:cubicBezTo>
                      <a:pt x="18639" y="2146"/>
                      <a:pt x="18647" y="1945"/>
                      <a:pt x="18595" y="1877"/>
                    </a:cubicBezTo>
                    <a:cubicBezTo>
                      <a:pt x="18559" y="1830"/>
                      <a:pt x="18391" y="1785"/>
                      <a:pt x="18248" y="1784"/>
                    </a:cubicBezTo>
                    <a:cubicBezTo>
                      <a:pt x="18217" y="1784"/>
                      <a:pt x="18113" y="1758"/>
                      <a:pt x="18010" y="1732"/>
                    </a:cubicBezTo>
                    <a:cubicBezTo>
                      <a:pt x="17908" y="1705"/>
                      <a:pt x="17695" y="1659"/>
                      <a:pt x="17538" y="1619"/>
                    </a:cubicBezTo>
                    <a:cubicBezTo>
                      <a:pt x="17380" y="1578"/>
                      <a:pt x="17141" y="1542"/>
                      <a:pt x="17007" y="1542"/>
                    </a:cubicBezTo>
                    <a:cubicBezTo>
                      <a:pt x="16846" y="1542"/>
                      <a:pt x="16753" y="1520"/>
                      <a:pt x="16741" y="1480"/>
                    </a:cubicBezTo>
                    <a:cubicBezTo>
                      <a:pt x="16729" y="1440"/>
                      <a:pt x="16636" y="1415"/>
                      <a:pt x="16468" y="1408"/>
                    </a:cubicBezTo>
                    <a:cubicBezTo>
                      <a:pt x="16324" y="1403"/>
                      <a:pt x="16187" y="1386"/>
                      <a:pt x="16164" y="1367"/>
                    </a:cubicBezTo>
                    <a:cubicBezTo>
                      <a:pt x="16115" y="1327"/>
                      <a:pt x="15979" y="1302"/>
                      <a:pt x="15644" y="1274"/>
                    </a:cubicBezTo>
                    <a:cubicBezTo>
                      <a:pt x="15511" y="1263"/>
                      <a:pt x="15240" y="1203"/>
                      <a:pt x="15036" y="1145"/>
                    </a:cubicBezTo>
                    <a:cubicBezTo>
                      <a:pt x="14832" y="1086"/>
                      <a:pt x="14574" y="1039"/>
                      <a:pt x="14466" y="1042"/>
                    </a:cubicBezTo>
                    <a:cubicBezTo>
                      <a:pt x="14358" y="1044"/>
                      <a:pt x="14221" y="1025"/>
                      <a:pt x="14165" y="996"/>
                    </a:cubicBezTo>
                    <a:cubicBezTo>
                      <a:pt x="14110" y="966"/>
                      <a:pt x="13965" y="935"/>
                      <a:pt x="13837" y="929"/>
                    </a:cubicBezTo>
                    <a:cubicBezTo>
                      <a:pt x="13710" y="923"/>
                      <a:pt x="13582" y="899"/>
                      <a:pt x="13556" y="872"/>
                    </a:cubicBezTo>
                    <a:cubicBezTo>
                      <a:pt x="13530" y="845"/>
                      <a:pt x="13461" y="820"/>
                      <a:pt x="13400" y="821"/>
                    </a:cubicBezTo>
                    <a:cubicBezTo>
                      <a:pt x="13339" y="821"/>
                      <a:pt x="13138" y="810"/>
                      <a:pt x="12959" y="790"/>
                    </a:cubicBezTo>
                    <a:cubicBezTo>
                      <a:pt x="12700" y="761"/>
                      <a:pt x="12611" y="729"/>
                      <a:pt x="12530" y="641"/>
                    </a:cubicBezTo>
                    <a:cubicBezTo>
                      <a:pt x="12417" y="516"/>
                      <a:pt x="12100" y="423"/>
                      <a:pt x="12061" y="507"/>
                    </a:cubicBezTo>
                    <a:cubicBezTo>
                      <a:pt x="12035" y="563"/>
                      <a:pt x="11840" y="541"/>
                      <a:pt x="11589" y="455"/>
                    </a:cubicBezTo>
                    <a:cubicBezTo>
                      <a:pt x="11513" y="428"/>
                      <a:pt x="11411" y="427"/>
                      <a:pt x="11359" y="445"/>
                    </a:cubicBezTo>
                    <a:cubicBezTo>
                      <a:pt x="11307" y="462"/>
                      <a:pt x="11178" y="440"/>
                      <a:pt x="11081" y="399"/>
                    </a:cubicBezTo>
                    <a:cubicBezTo>
                      <a:pt x="10984" y="358"/>
                      <a:pt x="10776" y="309"/>
                      <a:pt x="10613" y="290"/>
                    </a:cubicBezTo>
                    <a:cubicBezTo>
                      <a:pt x="10449" y="271"/>
                      <a:pt x="10205" y="229"/>
                      <a:pt x="10074" y="193"/>
                    </a:cubicBezTo>
                    <a:cubicBezTo>
                      <a:pt x="9943" y="157"/>
                      <a:pt x="9821" y="133"/>
                      <a:pt x="9805" y="146"/>
                    </a:cubicBezTo>
                    <a:cubicBezTo>
                      <a:pt x="9788" y="160"/>
                      <a:pt x="9661" y="141"/>
                      <a:pt x="9524" y="95"/>
                    </a:cubicBezTo>
                    <a:cubicBezTo>
                      <a:pt x="9374" y="46"/>
                      <a:pt x="9078" y="8"/>
                      <a:pt x="8794" y="2"/>
                    </a:cubicBezTo>
                    <a:close/>
                    <a:moveTo>
                      <a:pt x="6503" y="23"/>
                    </a:moveTo>
                    <a:cubicBezTo>
                      <a:pt x="6387" y="23"/>
                      <a:pt x="6323" y="90"/>
                      <a:pt x="6401" y="131"/>
                    </a:cubicBezTo>
                    <a:cubicBezTo>
                      <a:pt x="6501" y="184"/>
                      <a:pt x="6616" y="168"/>
                      <a:pt x="6616" y="95"/>
                    </a:cubicBezTo>
                    <a:cubicBezTo>
                      <a:pt x="6616" y="47"/>
                      <a:pt x="6576" y="23"/>
                      <a:pt x="6503" y="23"/>
                    </a:cubicBezTo>
                    <a:close/>
                    <a:moveTo>
                      <a:pt x="4298" y="465"/>
                    </a:moveTo>
                    <a:cubicBezTo>
                      <a:pt x="4280" y="465"/>
                      <a:pt x="4280" y="478"/>
                      <a:pt x="4294" y="507"/>
                    </a:cubicBezTo>
                    <a:cubicBezTo>
                      <a:pt x="4306" y="534"/>
                      <a:pt x="4350" y="555"/>
                      <a:pt x="4395" y="553"/>
                    </a:cubicBezTo>
                    <a:cubicBezTo>
                      <a:pt x="4473" y="549"/>
                      <a:pt x="4474" y="548"/>
                      <a:pt x="4403" y="507"/>
                    </a:cubicBezTo>
                    <a:cubicBezTo>
                      <a:pt x="4351" y="478"/>
                      <a:pt x="4315" y="465"/>
                      <a:pt x="4298" y="465"/>
                    </a:cubicBezTo>
                    <a:close/>
                    <a:moveTo>
                      <a:pt x="207" y="1099"/>
                    </a:moveTo>
                    <a:cubicBezTo>
                      <a:pt x="175" y="1099"/>
                      <a:pt x="148" y="1133"/>
                      <a:pt x="148" y="1176"/>
                    </a:cubicBezTo>
                    <a:cubicBezTo>
                      <a:pt x="148" y="1219"/>
                      <a:pt x="167" y="1244"/>
                      <a:pt x="191" y="1233"/>
                    </a:cubicBezTo>
                    <a:cubicBezTo>
                      <a:pt x="260" y="1203"/>
                      <a:pt x="273" y="1099"/>
                      <a:pt x="207" y="1099"/>
                    </a:cubicBezTo>
                    <a:close/>
                    <a:moveTo>
                      <a:pt x="18392" y="4601"/>
                    </a:moveTo>
                    <a:cubicBezTo>
                      <a:pt x="18367" y="4614"/>
                      <a:pt x="18384" y="4627"/>
                      <a:pt x="18435" y="4627"/>
                    </a:cubicBezTo>
                    <a:cubicBezTo>
                      <a:pt x="18486" y="4627"/>
                      <a:pt x="18507" y="4614"/>
                      <a:pt x="18482" y="4601"/>
                    </a:cubicBezTo>
                    <a:cubicBezTo>
                      <a:pt x="18456" y="4587"/>
                      <a:pt x="18418" y="4587"/>
                      <a:pt x="18392" y="4601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688" name="Shape 688"/>
              <p:cNvSpPr/>
              <p:nvPr/>
            </p:nvSpPr>
            <p:spPr>
              <a:xfrm rot="21573973">
                <a:off x="-426942" y="1672781"/>
                <a:ext cx="2406337" cy="7032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800" i="1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Secretarias Municipais</a:t>
                </a:r>
              </a:p>
              <a:p>
                <a:pPr defTabSz="584200">
                  <a:defRPr sz="1800" i="1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de Saúde</a:t>
                </a:r>
              </a:p>
            </p:txBody>
          </p:sp>
        </p:grpSp>
        <p:grpSp>
          <p:nvGrpSpPr>
            <p:cNvPr id="692" name="Group 692"/>
            <p:cNvGrpSpPr/>
            <p:nvPr/>
          </p:nvGrpSpPr>
          <p:grpSpPr>
            <a:xfrm>
              <a:off x="0" y="734617"/>
              <a:ext cx="455613" cy="916042"/>
              <a:chOff x="0" y="0"/>
              <a:chExt cx="455612" cy="916041"/>
            </a:xfrm>
          </p:grpSpPr>
          <p:pic>
            <p:nvPicPr>
              <p:cNvPr id="690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821" b="2869"/>
              <a:stretch>
                <a:fillRect/>
              </a:stretch>
            </p:blipFill>
            <p:spPr>
              <a:xfrm>
                <a:off x="0" y="466381"/>
                <a:ext cx="455613" cy="449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98" y="0"/>
                    </a:moveTo>
                    <a:cubicBezTo>
                      <a:pt x="10716" y="638"/>
                      <a:pt x="9075" y="1810"/>
                      <a:pt x="5946" y="4080"/>
                    </a:cubicBezTo>
                    <a:lnTo>
                      <a:pt x="0" y="8388"/>
                    </a:lnTo>
                    <a:cubicBezTo>
                      <a:pt x="148" y="8731"/>
                      <a:pt x="247" y="9208"/>
                      <a:pt x="452" y="9437"/>
                    </a:cubicBezTo>
                    <a:cubicBezTo>
                      <a:pt x="1527" y="10642"/>
                      <a:pt x="1527" y="10754"/>
                      <a:pt x="452" y="11172"/>
                    </a:cubicBezTo>
                    <a:cubicBezTo>
                      <a:pt x="266" y="11244"/>
                      <a:pt x="164" y="11521"/>
                      <a:pt x="38" y="11725"/>
                    </a:cubicBezTo>
                    <a:cubicBezTo>
                      <a:pt x="142" y="11896"/>
                      <a:pt x="246" y="12110"/>
                      <a:pt x="376" y="12220"/>
                    </a:cubicBezTo>
                    <a:cubicBezTo>
                      <a:pt x="1347" y="13037"/>
                      <a:pt x="1347" y="13231"/>
                      <a:pt x="376" y="14317"/>
                    </a:cubicBezTo>
                    <a:cubicBezTo>
                      <a:pt x="271" y="14435"/>
                      <a:pt x="207" y="14734"/>
                      <a:pt x="113" y="14908"/>
                    </a:cubicBezTo>
                    <a:lnTo>
                      <a:pt x="4422" y="18226"/>
                    </a:lnTo>
                    <a:lnTo>
                      <a:pt x="8806" y="21600"/>
                    </a:lnTo>
                    <a:cubicBezTo>
                      <a:pt x="10230" y="20974"/>
                      <a:pt x="11935" y="19739"/>
                      <a:pt x="15203" y="17387"/>
                    </a:cubicBezTo>
                    <a:lnTo>
                      <a:pt x="21355" y="12983"/>
                    </a:lnTo>
                    <a:cubicBezTo>
                      <a:pt x="21282" y="12803"/>
                      <a:pt x="21248" y="12417"/>
                      <a:pt x="21167" y="12335"/>
                    </a:cubicBezTo>
                    <a:cubicBezTo>
                      <a:pt x="20504" y="11663"/>
                      <a:pt x="20504" y="11272"/>
                      <a:pt x="21167" y="10600"/>
                    </a:cubicBezTo>
                    <a:cubicBezTo>
                      <a:pt x="21349" y="10415"/>
                      <a:pt x="21468" y="9744"/>
                      <a:pt x="21600" y="9113"/>
                    </a:cubicBezTo>
                    <a:cubicBezTo>
                      <a:pt x="21587" y="9105"/>
                      <a:pt x="21595" y="8794"/>
                      <a:pt x="21581" y="8808"/>
                    </a:cubicBezTo>
                    <a:cubicBezTo>
                      <a:pt x="20681" y="9721"/>
                      <a:pt x="18589" y="7907"/>
                      <a:pt x="18947" y="6520"/>
                    </a:cubicBezTo>
                    <a:cubicBezTo>
                      <a:pt x="19213" y="5492"/>
                      <a:pt x="18328" y="4396"/>
                      <a:pt x="15447" y="2192"/>
                    </a:cubicBezTo>
                    <a:cubicBezTo>
                      <a:pt x="13955" y="1050"/>
                      <a:pt x="13031" y="429"/>
                      <a:pt x="1209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1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5935" y="0"/>
                <a:ext cx="383490" cy="427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93" name="Group 793"/>
          <p:cNvGrpSpPr/>
          <p:nvPr/>
        </p:nvGrpSpPr>
        <p:grpSpPr>
          <a:xfrm>
            <a:off x="4956356" y="3991933"/>
            <a:ext cx="14805885" cy="8162531"/>
            <a:chOff x="0" y="0"/>
            <a:chExt cx="14805883" cy="8162529"/>
          </a:xfrm>
        </p:grpSpPr>
        <p:pic>
          <p:nvPicPr>
            <p:cNvPr id="694" name="image60.ti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3988752" y="3583749"/>
              <a:ext cx="2775666" cy="27756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5" name="Shape 695"/>
            <p:cNvSpPr/>
            <p:nvPr/>
          </p:nvSpPr>
          <p:spPr>
            <a:xfrm>
              <a:off x="657088" y="0"/>
              <a:ext cx="14148796" cy="3240956"/>
            </a:xfrm>
            <a:prstGeom prst="roundRect">
              <a:avLst>
                <a:gd name="adj" fmla="val 17602"/>
              </a:avLst>
            </a:prstGeom>
            <a:solidFill>
              <a:srgbClr val="9F606B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/>
              </a:pPr>
              <a:endParaRPr/>
            </a:p>
          </p:txBody>
        </p:sp>
        <p:pic>
          <p:nvPicPr>
            <p:cNvPr id="696" name="image62.ti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4747083" y="587405"/>
              <a:ext cx="685270" cy="628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image62.ti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3560660" y="7302952"/>
              <a:ext cx="685270" cy="628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image63.ti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3564806" y="5944320"/>
              <a:ext cx="685269" cy="628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image65.tif"/>
            <p:cNvPicPr>
              <a:picLocks noChangeAspect="1"/>
            </p:cNvPicPr>
            <p:nvPr/>
          </p:nvPicPr>
          <p:blipFill>
            <a:blip r:embed="rId18">
              <a:extLst/>
            </a:blip>
            <a:srcRect t="22456" b="19590"/>
            <a:stretch>
              <a:fillRect/>
            </a:stretch>
          </p:blipFill>
          <p:spPr>
            <a:xfrm rot="47926">
              <a:off x="9155783" y="3274673"/>
              <a:ext cx="3264970" cy="189214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94057"/>
                </a:srgbClr>
              </a:outerShdw>
            </a:effectLst>
          </p:spPr>
        </p:pic>
        <p:sp>
          <p:nvSpPr>
            <p:cNvPr id="700" name="Shape 700"/>
            <p:cNvSpPr/>
            <p:nvPr/>
          </p:nvSpPr>
          <p:spPr>
            <a:xfrm flipH="1">
              <a:off x="6764586" y="4524394"/>
              <a:ext cx="2060672" cy="2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pic>
          <p:nvPicPr>
            <p:cNvPr id="701" name="image63.ti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8017051" y="3442610"/>
              <a:ext cx="663988" cy="6092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704" name="Group 704"/>
            <p:cNvGrpSpPr/>
            <p:nvPr/>
          </p:nvGrpSpPr>
          <p:grpSpPr>
            <a:xfrm>
              <a:off x="10473900" y="5500302"/>
              <a:ext cx="628737" cy="628735"/>
              <a:chOff x="0" y="0"/>
              <a:chExt cx="628735" cy="628733"/>
            </a:xfrm>
          </p:grpSpPr>
          <p:sp>
            <p:nvSpPr>
              <p:cNvPr id="702" name="Shape 702"/>
              <p:cNvSpPr/>
              <p:nvPr/>
            </p:nvSpPr>
            <p:spPr>
              <a:xfrm>
                <a:off x="0" y="0"/>
                <a:ext cx="628736" cy="628734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03" name="Shape 703"/>
              <p:cNvSpPr/>
              <p:nvPr/>
            </p:nvSpPr>
            <p:spPr>
              <a:xfrm>
                <a:off x="107437" y="15535"/>
                <a:ext cx="413861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grpSp>
          <p:nvGrpSpPr>
            <p:cNvPr id="707" name="Group 707"/>
            <p:cNvGrpSpPr/>
            <p:nvPr/>
          </p:nvGrpSpPr>
          <p:grpSpPr>
            <a:xfrm>
              <a:off x="3481319" y="262235"/>
              <a:ext cx="509724" cy="597662"/>
              <a:chOff x="0" y="0"/>
              <a:chExt cx="509723" cy="597661"/>
            </a:xfrm>
          </p:grpSpPr>
          <p:sp>
            <p:nvSpPr>
              <p:cNvPr id="705" name="Shape 705"/>
              <p:cNvSpPr/>
              <p:nvPr/>
            </p:nvSpPr>
            <p:spPr>
              <a:xfrm>
                <a:off x="0" y="43969"/>
                <a:ext cx="509724" cy="509725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06" name="Shape 706"/>
              <p:cNvSpPr/>
              <p:nvPr/>
            </p:nvSpPr>
            <p:spPr>
              <a:xfrm>
                <a:off x="87100" y="0"/>
                <a:ext cx="335523" cy="597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715" name="Group 715"/>
            <p:cNvGrpSpPr/>
            <p:nvPr/>
          </p:nvGrpSpPr>
          <p:grpSpPr>
            <a:xfrm>
              <a:off x="1116718" y="3401048"/>
              <a:ext cx="2585278" cy="1709924"/>
              <a:chOff x="0" y="-1"/>
              <a:chExt cx="2585276" cy="1709922"/>
            </a:xfrm>
          </p:grpSpPr>
          <p:sp>
            <p:nvSpPr>
              <p:cNvPr id="708" name="Shape 708"/>
              <p:cNvSpPr/>
              <p:nvPr/>
            </p:nvSpPr>
            <p:spPr>
              <a:xfrm>
                <a:off x="0" y="46317"/>
                <a:ext cx="2585277" cy="1494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64" y="0"/>
                    </a:moveTo>
                    <a:cubicBezTo>
                      <a:pt x="566" y="0"/>
                      <a:pt x="0" y="978"/>
                      <a:pt x="0" y="2186"/>
                    </a:cubicBezTo>
                    <a:lnTo>
                      <a:pt x="0" y="19408"/>
                    </a:lnTo>
                    <a:cubicBezTo>
                      <a:pt x="0" y="20615"/>
                      <a:pt x="566" y="21600"/>
                      <a:pt x="1264" y="21600"/>
                    </a:cubicBezTo>
                    <a:lnTo>
                      <a:pt x="16165" y="21600"/>
                    </a:lnTo>
                    <a:cubicBezTo>
                      <a:pt x="16347" y="21600"/>
                      <a:pt x="16519" y="21527"/>
                      <a:pt x="16675" y="21407"/>
                    </a:cubicBezTo>
                    <a:lnTo>
                      <a:pt x="21600" y="21568"/>
                    </a:lnTo>
                    <a:lnTo>
                      <a:pt x="17428" y="18241"/>
                    </a:lnTo>
                    <a:lnTo>
                      <a:pt x="17428" y="2186"/>
                    </a:lnTo>
                    <a:cubicBezTo>
                      <a:pt x="17428" y="978"/>
                      <a:pt x="16863" y="0"/>
                      <a:pt x="16165" y="0"/>
                    </a:cubicBezTo>
                    <a:lnTo>
                      <a:pt x="1264" y="0"/>
                    </a:lnTo>
                    <a:close/>
                  </a:path>
                </a:pathLst>
              </a:custGeom>
              <a:solidFill>
                <a:srgbClr val="6F8651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000">
                    <a:solidFill>
                      <a:srgbClr val="FFFFFF"/>
                    </a:solidFill>
                    <a:effectLst>
                      <a:outerShdw blurRad="762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Papyrus"/>
                    <a:ea typeface="Papyrus"/>
                    <a:cs typeface="Papyrus"/>
                    <a:sym typeface="Papyrus"/>
                  </a:defRPr>
                </a:pPr>
                <a:endParaRPr/>
              </a:p>
            </p:txBody>
          </p:sp>
          <p:grpSp>
            <p:nvGrpSpPr>
              <p:cNvPr id="711" name="Group 711"/>
              <p:cNvGrpSpPr/>
              <p:nvPr/>
            </p:nvGrpSpPr>
            <p:grpSpPr>
              <a:xfrm>
                <a:off x="452163" y="-2"/>
                <a:ext cx="1594887" cy="1060379"/>
                <a:chOff x="0" y="0"/>
                <a:chExt cx="1594886" cy="1060377"/>
              </a:xfrm>
            </p:grpSpPr>
            <p:pic>
              <p:nvPicPr>
                <p:cNvPr id="709" name="image66.tif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rcRect l="15218" t="15717" r="18071" b="12550"/>
                <a:stretch>
                  <a:fillRect/>
                </a:stretch>
              </p:blipFill>
              <p:spPr>
                <a:xfrm rot="368154">
                  <a:off x="194952" y="208212"/>
                  <a:ext cx="1171180" cy="4897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512"/>
                      </a:lnTo>
                      <a:lnTo>
                        <a:pt x="110" y="21512"/>
                      </a:lnTo>
                      <a:lnTo>
                        <a:pt x="651" y="21512"/>
                      </a:lnTo>
                      <a:lnTo>
                        <a:pt x="651" y="10747"/>
                      </a:lnTo>
                      <a:lnTo>
                        <a:pt x="651" y="0"/>
                      </a:lnTo>
                      <a:lnTo>
                        <a:pt x="110" y="0"/>
                      </a:lnTo>
                      <a:lnTo>
                        <a:pt x="0" y="0"/>
                      </a:lnTo>
                      <a:close/>
                      <a:moveTo>
                        <a:pt x="10635" y="1173"/>
                      </a:moveTo>
                      <a:lnTo>
                        <a:pt x="10606" y="9242"/>
                      </a:lnTo>
                      <a:lnTo>
                        <a:pt x="10591" y="17312"/>
                      </a:lnTo>
                      <a:lnTo>
                        <a:pt x="9867" y="17312"/>
                      </a:lnTo>
                      <a:lnTo>
                        <a:pt x="9149" y="17312"/>
                      </a:lnTo>
                      <a:lnTo>
                        <a:pt x="9149" y="10415"/>
                      </a:lnTo>
                      <a:cubicBezTo>
                        <a:pt x="9149" y="3644"/>
                        <a:pt x="9143" y="3522"/>
                        <a:pt x="8966" y="3571"/>
                      </a:cubicBezTo>
                      <a:cubicBezTo>
                        <a:pt x="8867" y="3598"/>
                        <a:pt x="8620" y="3631"/>
                        <a:pt x="8410" y="3641"/>
                      </a:cubicBezTo>
                      <a:lnTo>
                        <a:pt x="8022" y="3658"/>
                      </a:lnTo>
                      <a:lnTo>
                        <a:pt x="8022" y="12568"/>
                      </a:lnTo>
                      <a:lnTo>
                        <a:pt x="8022" y="21495"/>
                      </a:lnTo>
                      <a:lnTo>
                        <a:pt x="8586" y="21547"/>
                      </a:lnTo>
                      <a:cubicBezTo>
                        <a:pt x="8896" y="21582"/>
                        <a:pt x="10038" y="21600"/>
                        <a:pt x="11126" y="21600"/>
                      </a:cubicBezTo>
                      <a:lnTo>
                        <a:pt x="13109" y="21600"/>
                      </a:lnTo>
                      <a:lnTo>
                        <a:pt x="13087" y="17154"/>
                      </a:lnTo>
                      <a:lnTo>
                        <a:pt x="13065" y="14633"/>
                      </a:lnTo>
                      <a:cubicBezTo>
                        <a:pt x="13064" y="14504"/>
                        <a:pt x="13058" y="14402"/>
                        <a:pt x="13058" y="14266"/>
                      </a:cubicBezTo>
                      <a:lnTo>
                        <a:pt x="13058" y="13706"/>
                      </a:lnTo>
                      <a:lnTo>
                        <a:pt x="13051" y="12708"/>
                      </a:lnTo>
                      <a:lnTo>
                        <a:pt x="12926" y="12690"/>
                      </a:lnTo>
                      <a:lnTo>
                        <a:pt x="12451" y="12638"/>
                      </a:lnTo>
                      <a:lnTo>
                        <a:pt x="11850" y="12568"/>
                      </a:lnTo>
                      <a:lnTo>
                        <a:pt x="11814" y="6879"/>
                      </a:lnTo>
                      <a:lnTo>
                        <a:pt x="11799" y="1470"/>
                      </a:lnTo>
                      <a:lnTo>
                        <a:pt x="11792" y="1173"/>
                      </a:lnTo>
                      <a:lnTo>
                        <a:pt x="11214" y="1173"/>
                      </a:lnTo>
                      <a:lnTo>
                        <a:pt x="10635" y="1173"/>
                      </a:lnTo>
                      <a:close/>
                      <a:moveTo>
                        <a:pt x="16484" y="8174"/>
                      </a:moveTo>
                      <a:lnTo>
                        <a:pt x="16476" y="8384"/>
                      </a:lnTo>
                      <a:lnTo>
                        <a:pt x="16484" y="14843"/>
                      </a:lnTo>
                      <a:lnTo>
                        <a:pt x="16484" y="21495"/>
                      </a:lnTo>
                      <a:lnTo>
                        <a:pt x="17721" y="21547"/>
                      </a:lnTo>
                      <a:cubicBezTo>
                        <a:pt x="18400" y="21580"/>
                        <a:pt x="19546" y="21583"/>
                        <a:pt x="20275" y="21547"/>
                      </a:cubicBezTo>
                      <a:lnTo>
                        <a:pt x="21600" y="21495"/>
                      </a:lnTo>
                      <a:lnTo>
                        <a:pt x="21600" y="20305"/>
                      </a:lnTo>
                      <a:lnTo>
                        <a:pt x="21600" y="20077"/>
                      </a:lnTo>
                      <a:cubicBezTo>
                        <a:pt x="21587" y="19643"/>
                        <a:pt x="21580" y="19257"/>
                        <a:pt x="21571" y="19149"/>
                      </a:cubicBezTo>
                      <a:lnTo>
                        <a:pt x="21315" y="19132"/>
                      </a:lnTo>
                      <a:cubicBezTo>
                        <a:pt x="21154" y="19122"/>
                        <a:pt x="20861" y="19082"/>
                        <a:pt x="20663" y="19062"/>
                      </a:cubicBezTo>
                      <a:lnTo>
                        <a:pt x="20304" y="19027"/>
                      </a:lnTo>
                      <a:lnTo>
                        <a:pt x="20275" y="15649"/>
                      </a:lnTo>
                      <a:lnTo>
                        <a:pt x="20253" y="12253"/>
                      </a:lnTo>
                      <a:lnTo>
                        <a:pt x="19690" y="12253"/>
                      </a:lnTo>
                      <a:lnTo>
                        <a:pt x="19133" y="12253"/>
                      </a:lnTo>
                      <a:lnTo>
                        <a:pt x="19155" y="14283"/>
                      </a:lnTo>
                      <a:cubicBezTo>
                        <a:pt x="19189" y="16697"/>
                        <a:pt x="19147" y="16836"/>
                        <a:pt x="18255" y="16734"/>
                      </a:cubicBezTo>
                      <a:lnTo>
                        <a:pt x="17691" y="16664"/>
                      </a:lnTo>
                      <a:lnTo>
                        <a:pt x="17669" y="12410"/>
                      </a:lnTo>
                      <a:lnTo>
                        <a:pt x="17655" y="9137"/>
                      </a:lnTo>
                      <a:lnTo>
                        <a:pt x="17640" y="8174"/>
                      </a:lnTo>
                      <a:lnTo>
                        <a:pt x="17062" y="8174"/>
                      </a:lnTo>
                      <a:lnTo>
                        <a:pt x="16484" y="8174"/>
                      </a:lnTo>
                      <a:close/>
                      <a:moveTo>
                        <a:pt x="4004" y="17206"/>
                      </a:moveTo>
                      <a:cubicBezTo>
                        <a:pt x="3711" y="17207"/>
                        <a:pt x="3549" y="17252"/>
                        <a:pt x="3440" y="17364"/>
                      </a:cubicBezTo>
                      <a:lnTo>
                        <a:pt x="3418" y="18974"/>
                      </a:lnTo>
                      <a:lnTo>
                        <a:pt x="3389" y="20760"/>
                      </a:lnTo>
                      <a:lnTo>
                        <a:pt x="2862" y="20777"/>
                      </a:lnTo>
                      <a:cubicBezTo>
                        <a:pt x="2763" y="20829"/>
                        <a:pt x="2654" y="20851"/>
                        <a:pt x="2511" y="20812"/>
                      </a:cubicBezTo>
                      <a:cubicBezTo>
                        <a:pt x="2509" y="20812"/>
                        <a:pt x="2505" y="20812"/>
                        <a:pt x="2503" y="20812"/>
                      </a:cubicBezTo>
                      <a:cubicBezTo>
                        <a:pt x="2146" y="20876"/>
                        <a:pt x="2054" y="21058"/>
                        <a:pt x="2137" y="21512"/>
                      </a:cubicBezTo>
                      <a:cubicBezTo>
                        <a:pt x="2148" y="21571"/>
                        <a:pt x="2435" y="21588"/>
                        <a:pt x="2774" y="21565"/>
                      </a:cubicBezTo>
                      <a:cubicBezTo>
                        <a:pt x="3113" y="21541"/>
                        <a:pt x="3662" y="21536"/>
                        <a:pt x="3996" y="21530"/>
                      </a:cubicBezTo>
                      <a:lnTo>
                        <a:pt x="4582" y="21512"/>
                      </a:lnTo>
                      <a:cubicBezTo>
                        <a:pt x="4590" y="21458"/>
                        <a:pt x="4605" y="21381"/>
                        <a:pt x="4611" y="21285"/>
                      </a:cubicBezTo>
                      <a:lnTo>
                        <a:pt x="4611" y="19359"/>
                      </a:lnTo>
                      <a:lnTo>
                        <a:pt x="4611" y="17206"/>
                      </a:lnTo>
                      <a:lnTo>
                        <a:pt x="4026" y="17206"/>
                      </a:lnTo>
                      <a:lnTo>
                        <a:pt x="4004" y="17206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10" name="image67.png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 rot="368154">
                  <a:off x="44023" y="77939"/>
                  <a:ext cx="1506841" cy="9044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14" name="Group 714"/>
              <p:cNvGrpSpPr/>
              <p:nvPr/>
            </p:nvGrpSpPr>
            <p:grpSpPr>
              <a:xfrm>
                <a:off x="13266" y="639112"/>
                <a:ext cx="1679922" cy="1070810"/>
                <a:chOff x="0" y="0"/>
                <a:chExt cx="1679920" cy="1070809"/>
              </a:xfrm>
            </p:grpSpPr>
            <p:pic>
              <p:nvPicPr>
                <p:cNvPr id="712" name="image68.tif"/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rcRect l="26966" t="26873" r="8" b="26865"/>
                <a:stretch>
                  <a:fillRect/>
                </a:stretch>
              </p:blipFill>
              <p:spPr>
                <a:xfrm>
                  <a:off x="197258" y="99948"/>
                  <a:ext cx="1339729" cy="6996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9" h="21600" extrusionOk="0">
                      <a:moveTo>
                        <a:pt x="21436" y="0"/>
                      </a:moveTo>
                      <a:lnTo>
                        <a:pt x="21436" y="10794"/>
                      </a:lnTo>
                      <a:lnTo>
                        <a:pt x="21436" y="21600"/>
                      </a:lnTo>
                      <a:lnTo>
                        <a:pt x="21589" y="21600"/>
                      </a:lnTo>
                      <a:lnTo>
                        <a:pt x="21589" y="10794"/>
                      </a:lnTo>
                      <a:lnTo>
                        <a:pt x="21589" y="0"/>
                      </a:lnTo>
                      <a:lnTo>
                        <a:pt x="21436" y="0"/>
                      </a:lnTo>
                      <a:close/>
                      <a:moveTo>
                        <a:pt x="10250" y="1201"/>
                      </a:moveTo>
                      <a:lnTo>
                        <a:pt x="8587" y="1335"/>
                      </a:lnTo>
                      <a:cubicBezTo>
                        <a:pt x="7669" y="1409"/>
                        <a:pt x="6762" y="1513"/>
                        <a:pt x="6573" y="1580"/>
                      </a:cubicBezTo>
                      <a:cubicBezTo>
                        <a:pt x="6254" y="1692"/>
                        <a:pt x="6227" y="1758"/>
                        <a:pt x="6227" y="2475"/>
                      </a:cubicBezTo>
                      <a:cubicBezTo>
                        <a:pt x="6227" y="2902"/>
                        <a:pt x="6179" y="3305"/>
                        <a:pt x="6125" y="3369"/>
                      </a:cubicBezTo>
                      <a:cubicBezTo>
                        <a:pt x="6071" y="3433"/>
                        <a:pt x="5779" y="3213"/>
                        <a:pt x="5473" y="2867"/>
                      </a:cubicBezTo>
                      <a:cubicBezTo>
                        <a:pt x="4921" y="2245"/>
                        <a:pt x="4909" y="2232"/>
                        <a:pt x="4219" y="2475"/>
                      </a:cubicBezTo>
                      <a:cubicBezTo>
                        <a:pt x="1993" y="3259"/>
                        <a:pt x="208" y="5003"/>
                        <a:pt x="30" y="6555"/>
                      </a:cubicBezTo>
                      <a:cubicBezTo>
                        <a:pt x="-9" y="6896"/>
                        <a:pt x="-11" y="8088"/>
                        <a:pt x="30" y="9189"/>
                      </a:cubicBezTo>
                      <a:lnTo>
                        <a:pt x="100" y="11186"/>
                      </a:lnTo>
                      <a:lnTo>
                        <a:pt x="804" y="11235"/>
                      </a:lnTo>
                      <a:lnTo>
                        <a:pt x="1507" y="11308"/>
                      </a:lnTo>
                      <a:lnTo>
                        <a:pt x="1565" y="12423"/>
                      </a:lnTo>
                      <a:cubicBezTo>
                        <a:pt x="1595" y="13042"/>
                        <a:pt x="1697" y="13792"/>
                        <a:pt x="1795" y="14077"/>
                      </a:cubicBezTo>
                      <a:cubicBezTo>
                        <a:pt x="2335" y="15656"/>
                        <a:pt x="4583" y="17308"/>
                        <a:pt x="7180" y="18022"/>
                      </a:cubicBezTo>
                      <a:cubicBezTo>
                        <a:pt x="7887" y="18217"/>
                        <a:pt x="8978" y="18269"/>
                        <a:pt x="10838" y="18218"/>
                      </a:cubicBezTo>
                      <a:cubicBezTo>
                        <a:pt x="13192" y="18154"/>
                        <a:pt x="13622" y="18092"/>
                        <a:pt x="14752" y="17630"/>
                      </a:cubicBezTo>
                      <a:cubicBezTo>
                        <a:pt x="17486" y="16511"/>
                        <a:pt x="19100" y="14855"/>
                        <a:pt x="19178" y="13073"/>
                      </a:cubicBezTo>
                      <a:lnTo>
                        <a:pt x="19204" y="12313"/>
                      </a:lnTo>
                      <a:lnTo>
                        <a:pt x="20124" y="12362"/>
                      </a:lnTo>
                      <a:lnTo>
                        <a:pt x="21045" y="12399"/>
                      </a:lnTo>
                      <a:lnTo>
                        <a:pt x="21116" y="11308"/>
                      </a:lnTo>
                      <a:cubicBezTo>
                        <a:pt x="21155" y="10710"/>
                        <a:pt x="21175" y="9384"/>
                        <a:pt x="21154" y="8356"/>
                      </a:cubicBezTo>
                      <a:lnTo>
                        <a:pt x="21116" y="6493"/>
                      </a:lnTo>
                      <a:lnTo>
                        <a:pt x="20572" y="5538"/>
                      </a:lnTo>
                      <a:cubicBezTo>
                        <a:pt x="19600" y="3825"/>
                        <a:pt x="16293" y="1631"/>
                        <a:pt x="15660" y="2279"/>
                      </a:cubicBezTo>
                      <a:cubicBezTo>
                        <a:pt x="15452" y="2492"/>
                        <a:pt x="15389" y="2472"/>
                        <a:pt x="15283" y="2193"/>
                      </a:cubicBezTo>
                      <a:cubicBezTo>
                        <a:pt x="15106" y="1731"/>
                        <a:pt x="14354" y="1490"/>
                        <a:pt x="12674" y="1335"/>
                      </a:cubicBezTo>
                      <a:lnTo>
                        <a:pt x="11235" y="1201"/>
                      </a:lnTo>
                      <a:lnTo>
                        <a:pt x="11164" y="2610"/>
                      </a:lnTo>
                      <a:cubicBezTo>
                        <a:pt x="11125" y="3380"/>
                        <a:pt x="11071" y="4954"/>
                        <a:pt x="11043" y="6126"/>
                      </a:cubicBezTo>
                      <a:lnTo>
                        <a:pt x="10992" y="8270"/>
                      </a:lnTo>
                      <a:lnTo>
                        <a:pt x="10595" y="8196"/>
                      </a:lnTo>
                      <a:cubicBezTo>
                        <a:pt x="10377" y="8159"/>
                        <a:pt x="10166" y="8057"/>
                        <a:pt x="10122" y="7976"/>
                      </a:cubicBezTo>
                      <a:cubicBezTo>
                        <a:pt x="10078" y="7895"/>
                        <a:pt x="10090" y="6959"/>
                        <a:pt x="10148" y="5905"/>
                      </a:cubicBezTo>
                      <a:cubicBezTo>
                        <a:pt x="10206" y="4851"/>
                        <a:pt x="10249" y="3380"/>
                        <a:pt x="10250" y="2610"/>
                      </a:cubicBezTo>
                      <a:lnTo>
                        <a:pt x="10250" y="1201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13" name="image69.png"/>
                <p:cNvPicPr>
                  <a:picLocks noChangeAspect="1"/>
                </p:cNvPicPr>
                <p:nvPr/>
              </p:nvPicPr>
              <p:blipFill>
                <a:blip r:embed="rId22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1679921" cy="10708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718" name="Group 718"/>
            <p:cNvGrpSpPr/>
            <p:nvPr/>
          </p:nvGrpSpPr>
          <p:grpSpPr>
            <a:xfrm>
              <a:off x="8720075" y="7455190"/>
              <a:ext cx="620132" cy="620133"/>
              <a:chOff x="0" y="0"/>
              <a:chExt cx="620130" cy="620132"/>
            </a:xfrm>
          </p:grpSpPr>
          <p:sp>
            <p:nvSpPr>
              <p:cNvPr id="716" name="Shape 716"/>
              <p:cNvSpPr/>
              <p:nvPr/>
            </p:nvSpPr>
            <p:spPr>
              <a:xfrm>
                <a:off x="0" y="0"/>
                <a:ext cx="620131" cy="620133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105966" y="11234"/>
                <a:ext cx="408197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5</a:t>
                </a:r>
              </a:p>
            </p:txBody>
          </p:sp>
        </p:grpSp>
        <p:pic>
          <p:nvPicPr>
            <p:cNvPr id="719" name="image72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939452" y="975497"/>
              <a:ext cx="3418102" cy="2128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50" name="Group 750"/>
            <p:cNvGrpSpPr/>
            <p:nvPr/>
          </p:nvGrpSpPr>
          <p:grpSpPr>
            <a:xfrm>
              <a:off x="5821739" y="372511"/>
              <a:ext cx="6416806" cy="2394847"/>
              <a:chOff x="0" y="0"/>
              <a:chExt cx="6416804" cy="2394846"/>
            </a:xfrm>
          </p:grpSpPr>
          <p:grpSp>
            <p:nvGrpSpPr>
              <p:cNvPr id="746" name="Group 746"/>
              <p:cNvGrpSpPr/>
              <p:nvPr/>
            </p:nvGrpSpPr>
            <p:grpSpPr>
              <a:xfrm>
                <a:off x="-1" y="0"/>
                <a:ext cx="6416806" cy="2394847"/>
                <a:chOff x="0" y="0"/>
                <a:chExt cx="6416804" cy="2394846"/>
              </a:xfrm>
            </p:grpSpPr>
            <p:sp>
              <p:nvSpPr>
                <p:cNvPr id="720" name="Shape 720"/>
                <p:cNvSpPr/>
                <p:nvPr/>
              </p:nvSpPr>
              <p:spPr>
                <a:xfrm>
                  <a:off x="-1" y="0"/>
                  <a:ext cx="6416806" cy="2394847"/>
                </a:xfrm>
                <a:prstGeom prst="roundRect">
                  <a:avLst>
                    <a:gd name="adj" fmla="val 11470"/>
                  </a:avLst>
                </a:prstGeom>
                <a:solidFill>
                  <a:srgbClr val="BFC2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3200">
                      <a:solidFill>
                        <a:srgbClr val="6C6963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pPr>
                  <a:endParaRPr/>
                </a:p>
              </p:txBody>
            </p:sp>
            <p:grpSp>
              <p:nvGrpSpPr>
                <p:cNvPr id="723" name="Group 723"/>
                <p:cNvGrpSpPr/>
                <p:nvPr/>
              </p:nvGrpSpPr>
              <p:grpSpPr>
                <a:xfrm>
                  <a:off x="2187748" y="97523"/>
                  <a:ext cx="1017692" cy="819509"/>
                  <a:chOff x="0" y="0"/>
                  <a:chExt cx="1017691" cy="819507"/>
                </a:xfrm>
              </p:grpSpPr>
              <p:sp>
                <p:nvSpPr>
                  <p:cNvPr id="721" name="Shape 721"/>
                  <p:cNvSpPr/>
                  <p:nvPr/>
                </p:nvSpPr>
                <p:spPr>
                  <a:xfrm>
                    <a:off x="0" y="-1"/>
                    <a:ext cx="1017692" cy="819509"/>
                  </a:xfrm>
                  <a:prstGeom prst="rect">
                    <a:avLst/>
                  </a:prstGeom>
                  <a:blipFill rotWithShape="1">
                    <a:blip r:embed="rId24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22" name="Shape 722"/>
                  <p:cNvSpPr/>
                  <p:nvPr/>
                </p:nvSpPr>
                <p:spPr>
                  <a:xfrm>
                    <a:off x="0" y="81351"/>
                    <a:ext cx="1017692" cy="65680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Q-Ware FDS</a:t>
                    </a:r>
                  </a:p>
                </p:txBody>
              </p:sp>
            </p:grpSp>
            <p:grpSp>
              <p:nvGrpSpPr>
                <p:cNvPr id="726" name="Group 726"/>
                <p:cNvGrpSpPr/>
                <p:nvPr/>
              </p:nvGrpSpPr>
              <p:grpSpPr>
                <a:xfrm>
                  <a:off x="1171938" y="915848"/>
                  <a:ext cx="1017692" cy="819508"/>
                  <a:chOff x="0" y="0"/>
                  <a:chExt cx="1017691" cy="819506"/>
                </a:xfrm>
              </p:grpSpPr>
              <p:sp>
                <p:nvSpPr>
                  <p:cNvPr id="724" name="Shape 724"/>
                  <p:cNvSpPr/>
                  <p:nvPr/>
                </p:nvSpPr>
                <p:spPr>
                  <a:xfrm>
                    <a:off x="0" y="0"/>
                    <a:ext cx="1017692" cy="819507"/>
                  </a:xfrm>
                  <a:prstGeom prst="rect">
                    <a:avLst/>
                  </a:prstGeom>
                  <a:solidFill>
                    <a:srgbClr val="5F6036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4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25" name="Shape 725"/>
                  <p:cNvSpPr/>
                  <p:nvPr/>
                </p:nvSpPr>
                <p:spPr>
                  <a:xfrm>
                    <a:off x="0" y="9959"/>
                    <a:ext cx="1017692" cy="79958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4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Q-Ware Proxy SSL</a:t>
                    </a:r>
                  </a:p>
                </p:txBody>
              </p:sp>
            </p:grpSp>
            <p:grpSp>
              <p:nvGrpSpPr>
                <p:cNvPr id="729" name="Group 729"/>
                <p:cNvGrpSpPr/>
                <p:nvPr/>
              </p:nvGrpSpPr>
              <p:grpSpPr>
                <a:xfrm>
                  <a:off x="159091" y="99172"/>
                  <a:ext cx="2029399" cy="819508"/>
                  <a:chOff x="0" y="0"/>
                  <a:chExt cx="2029398" cy="819506"/>
                </a:xfrm>
              </p:grpSpPr>
              <p:sp>
                <p:nvSpPr>
                  <p:cNvPr id="727" name="Shape 727"/>
                  <p:cNvSpPr/>
                  <p:nvPr/>
                </p:nvSpPr>
                <p:spPr>
                  <a:xfrm>
                    <a:off x="-1" y="0"/>
                    <a:ext cx="2029400" cy="819507"/>
                  </a:xfrm>
                  <a:prstGeom prst="rect">
                    <a:avLst/>
                  </a:prstGeom>
                  <a:solidFill>
                    <a:srgbClr val="5B7376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20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28" name="Shape 728"/>
                  <p:cNvSpPr/>
                  <p:nvPr/>
                </p:nvSpPr>
                <p:spPr>
                  <a:xfrm>
                    <a:off x="-1" y="24237"/>
                    <a:ext cx="2029400" cy="7710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20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FDS File Monitor</a:t>
                    </a:r>
                  </a:p>
                </p:txBody>
              </p:sp>
            </p:grpSp>
            <p:grpSp>
              <p:nvGrpSpPr>
                <p:cNvPr id="732" name="Group 732"/>
                <p:cNvGrpSpPr/>
                <p:nvPr/>
              </p:nvGrpSpPr>
              <p:grpSpPr>
                <a:xfrm>
                  <a:off x="4206324" y="907220"/>
                  <a:ext cx="2048968" cy="842424"/>
                  <a:chOff x="0" y="0"/>
                  <a:chExt cx="2048967" cy="842422"/>
                </a:xfrm>
              </p:grpSpPr>
              <p:sp>
                <p:nvSpPr>
                  <p:cNvPr id="730" name="Shape 730"/>
                  <p:cNvSpPr/>
                  <p:nvPr/>
                </p:nvSpPr>
                <p:spPr>
                  <a:xfrm>
                    <a:off x="0" y="11458"/>
                    <a:ext cx="2048968" cy="819507"/>
                  </a:xfrm>
                  <a:prstGeom prst="rect">
                    <a:avLst/>
                  </a:prstGeom>
                  <a:solidFill>
                    <a:srgbClr val="C7422A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584200">
                      <a:defRPr sz="15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31" name="Shape 731"/>
                  <p:cNvSpPr/>
                  <p:nvPr/>
                </p:nvSpPr>
                <p:spPr>
                  <a:xfrm>
                    <a:off x="0" y="0"/>
                    <a:ext cx="2048968" cy="84242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584200">
                      <a:defRPr sz="15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r>
                      <a:t>Q-Ware</a:t>
                    </a:r>
                  </a:p>
                  <a:p>
                    <a:pPr algn="l" defTabSz="584200">
                      <a:defRPr sz="15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r>
                      <a:t>Command Processos</a:t>
                    </a:r>
                  </a:p>
                </p:txBody>
              </p:sp>
            </p:grpSp>
            <p:grpSp>
              <p:nvGrpSpPr>
                <p:cNvPr id="735" name="Group 735"/>
                <p:cNvGrpSpPr/>
                <p:nvPr/>
              </p:nvGrpSpPr>
              <p:grpSpPr>
                <a:xfrm>
                  <a:off x="159091" y="915848"/>
                  <a:ext cx="1017692" cy="819508"/>
                  <a:chOff x="0" y="0"/>
                  <a:chExt cx="1017691" cy="819506"/>
                </a:xfrm>
              </p:grpSpPr>
              <p:sp>
                <p:nvSpPr>
                  <p:cNvPr id="733" name="Shape 733"/>
                  <p:cNvSpPr/>
                  <p:nvPr/>
                </p:nvSpPr>
                <p:spPr>
                  <a:xfrm>
                    <a:off x="0" y="0"/>
                    <a:ext cx="1017692" cy="819507"/>
                  </a:xfrm>
                  <a:prstGeom prst="rect">
                    <a:avLst/>
                  </a:prstGeom>
                  <a:solidFill>
                    <a:srgbClr val="7A2516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34" name="Shape 734"/>
                  <p:cNvSpPr/>
                  <p:nvPr/>
                </p:nvSpPr>
                <p:spPr>
                  <a:xfrm>
                    <a:off x="0" y="95629"/>
                    <a:ext cx="1017692" cy="62824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Q-Ware Mail</a:t>
                    </a:r>
                  </a:p>
                </p:txBody>
              </p:sp>
            </p:grpSp>
            <p:grpSp>
              <p:nvGrpSpPr>
                <p:cNvPr id="738" name="Group 738"/>
                <p:cNvGrpSpPr/>
                <p:nvPr/>
              </p:nvGrpSpPr>
              <p:grpSpPr>
                <a:xfrm>
                  <a:off x="4212321" y="66297"/>
                  <a:ext cx="2037400" cy="885259"/>
                  <a:chOff x="0" y="0"/>
                  <a:chExt cx="2037399" cy="885257"/>
                </a:xfrm>
              </p:grpSpPr>
              <p:sp>
                <p:nvSpPr>
                  <p:cNvPr id="736" name="Shape 736"/>
                  <p:cNvSpPr/>
                  <p:nvPr/>
                </p:nvSpPr>
                <p:spPr>
                  <a:xfrm>
                    <a:off x="0" y="32875"/>
                    <a:ext cx="2037400" cy="819508"/>
                  </a:xfrm>
                  <a:prstGeom prst="rect">
                    <a:avLst/>
                  </a:prstGeom>
                  <a:blipFill rotWithShape="1">
                    <a:blip r:embed="rId25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2300">
                        <a:solidFill>
                          <a:srgbClr val="F2EBDB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pPr>
                    <a:endParaRPr/>
                  </a:p>
                </p:txBody>
              </p:sp>
              <p:sp>
                <p:nvSpPr>
                  <p:cNvPr id="737" name="Shape 737"/>
                  <p:cNvSpPr/>
                  <p:nvPr/>
                </p:nvSpPr>
                <p:spPr>
                  <a:xfrm>
                    <a:off x="0" y="0"/>
                    <a:ext cx="2037400" cy="8852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2300">
                        <a:solidFill>
                          <a:srgbClr val="F2EBDB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r>
                      <a:t>Q-Ware FDS HTTP/S</a:t>
                    </a:r>
                  </a:p>
                </p:txBody>
              </p:sp>
            </p:grpSp>
            <p:grpSp>
              <p:nvGrpSpPr>
                <p:cNvPr id="741" name="Group 741"/>
                <p:cNvGrpSpPr/>
                <p:nvPr/>
              </p:nvGrpSpPr>
              <p:grpSpPr>
                <a:xfrm>
                  <a:off x="3212494" y="95875"/>
                  <a:ext cx="1017692" cy="1642310"/>
                  <a:chOff x="0" y="0"/>
                  <a:chExt cx="1017691" cy="1642309"/>
                </a:xfrm>
              </p:grpSpPr>
              <p:sp>
                <p:nvSpPr>
                  <p:cNvPr id="739" name="Shape 739"/>
                  <p:cNvSpPr/>
                  <p:nvPr/>
                </p:nvSpPr>
                <p:spPr>
                  <a:xfrm>
                    <a:off x="0" y="0"/>
                    <a:ext cx="1017692" cy="1642310"/>
                  </a:xfrm>
                  <a:prstGeom prst="rect">
                    <a:avLst/>
                  </a:prstGeom>
                  <a:solidFill>
                    <a:srgbClr val="CC943D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40" name="Shape 740"/>
                  <p:cNvSpPr/>
                  <p:nvPr/>
                </p:nvSpPr>
                <p:spPr>
                  <a:xfrm>
                    <a:off x="0" y="378525"/>
                    <a:ext cx="1017692" cy="88525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Q-Ware Web Services</a:t>
                    </a:r>
                  </a:p>
                </p:txBody>
              </p:sp>
            </p:grpSp>
            <p:grpSp>
              <p:nvGrpSpPr>
                <p:cNvPr id="744" name="Group 744"/>
                <p:cNvGrpSpPr/>
                <p:nvPr/>
              </p:nvGrpSpPr>
              <p:grpSpPr>
                <a:xfrm>
                  <a:off x="2187748" y="913017"/>
                  <a:ext cx="1017692" cy="819509"/>
                  <a:chOff x="0" y="0"/>
                  <a:chExt cx="1017691" cy="819507"/>
                </a:xfrm>
              </p:grpSpPr>
              <p:sp>
                <p:nvSpPr>
                  <p:cNvPr id="742" name="Shape 742"/>
                  <p:cNvSpPr/>
                  <p:nvPr/>
                </p:nvSpPr>
                <p:spPr>
                  <a:xfrm>
                    <a:off x="0" y="-1"/>
                    <a:ext cx="1017692" cy="819509"/>
                  </a:xfrm>
                  <a:prstGeom prst="rect">
                    <a:avLst/>
                  </a:prstGeom>
                  <a:solidFill>
                    <a:srgbClr val="794000"/>
                  </a:solidFill>
                  <a:ln w="12700" cap="flat">
                    <a:noFill/>
                    <a:miter lim="400000"/>
                  </a:ln>
                  <a:effectLst>
                    <a:outerShdw blurRad="50800" dist="12700" rotWithShape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endParaRPr/>
                  </a:p>
                </p:txBody>
              </p:sp>
              <p:sp>
                <p:nvSpPr>
                  <p:cNvPr id="743" name="Shape 743"/>
                  <p:cNvSpPr/>
                  <p:nvPr/>
                </p:nvSpPr>
                <p:spPr>
                  <a:xfrm>
                    <a:off x="0" y="81351"/>
                    <a:ext cx="1017692" cy="65680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r>
                      <a:t>Q-Ware Agenda</a:t>
                    </a:r>
                  </a:p>
                </p:txBody>
              </p:sp>
            </p:grpSp>
            <p:sp>
              <p:nvSpPr>
                <p:cNvPr id="745" name="Shape 745"/>
                <p:cNvSpPr/>
                <p:nvPr/>
              </p:nvSpPr>
              <p:spPr>
                <a:xfrm>
                  <a:off x="1276265" y="1825452"/>
                  <a:ext cx="2840659" cy="4711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200" i="1">
                      <a:solidFill>
                        <a:srgbClr val="4D5459"/>
                      </a:solidFill>
                      <a:latin typeface="Baskerville SemiBold"/>
                      <a:ea typeface="Baskerville SemiBold"/>
                      <a:cs typeface="Baskerville SemiBold"/>
                      <a:sym typeface="Baskerville SemiBold"/>
                    </a:defRPr>
                  </a:lvl1pPr>
                </a:lstStyle>
                <a:p>
                  <a:r>
                    <a:t>Q-Ware Desktop</a:t>
                  </a:r>
                </a:p>
              </p:txBody>
            </p:sp>
          </p:grpSp>
          <p:grpSp>
            <p:nvGrpSpPr>
              <p:cNvPr id="749" name="Group 749"/>
              <p:cNvGrpSpPr/>
              <p:nvPr/>
            </p:nvGrpSpPr>
            <p:grpSpPr>
              <a:xfrm>
                <a:off x="286006" y="1698456"/>
                <a:ext cx="947772" cy="681697"/>
                <a:chOff x="0" y="0"/>
                <a:chExt cx="947770" cy="681695"/>
              </a:xfrm>
            </p:grpSpPr>
            <p:pic>
              <p:nvPicPr>
                <p:cNvPr id="747" name="image25.png"/>
                <p:cNvPicPr>
                  <a:picLocks noChangeAspect="1"/>
                </p:cNvPicPr>
                <p:nvPr/>
              </p:nvPicPr>
              <p:blipFill>
                <a:blip r:embed="rId26">
                  <a:extLst/>
                </a:blip>
                <a:stretch>
                  <a:fillRect/>
                </a:stretch>
              </p:blipFill>
              <p:spPr>
                <a:xfrm>
                  <a:off x="118594" y="0"/>
                  <a:ext cx="584418" cy="5844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8" name="image26.png"/>
                <p:cNvPicPr>
                  <a:picLocks noChangeAspect="1"/>
                </p:cNvPicPr>
                <p:nvPr/>
              </p:nvPicPr>
              <p:blipFill>
                <a:blip r:embed="rId27">
                  <a:extLst/>
                </a:blip>
                <a:stretch>
                  <a:fillRect/>
                </a:stretch>
              </p:blipFill>
              <p:spPr>
                <a:xfrm>
                  <a:off x="0" y="343656"/>
                  <a:ext cx="947771" cy="33804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751" name="image12.pn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13340663" y="5802465"/>
              <a:ext cx="1223618" cy="1223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2" name="Shape 752"/>
            <p:cNvSpPr/>
            <p:nvPr/>
          </p:nvSpPr>
          <p:spPr>
            <a:xfrm flipH="1">
              <a:off x="12025817" y="2729140"/>
              <a:ext cx="1649274" cy="1079911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755" name="Group 755"/>
            <p:cNvGrpSpPr/>
            <p:nvPr/>
          </p:nvGrpSpPr>
          <p:grpSpPr>
            <a:xfrm>
              <a:off x="10510509" y="2211835"/>
              <a:ext cx="555521" cy="555521"/>
              <a:chOff x="0" y="0"/>
              <a:chExt cx="555520" cy="555520"/>
            </a:xfrm>
          </p:grpSpPr>
          <p:sp>
            <p:nvSpPr>
              <p:cNvPr id="753" name="Shape 753"/>
              <p:cNvSpPr/>
              <p:nvPr/>
            </p:nvSpPr>
            <p:spPr>
              <a:xfrm>
                <a:off x="-1" y="-1"/>
                <a:ext cx="555522" cy="555522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54" name="Shape 754"/>
              <p:cNvSpPr/>
              <p:nvPr/>
            </p:nvSpPr>
            <p:spPr>
              <a:xfrm>
                <a:off x="94926" y="11925"/>
                <a:ext cx="365666" cy="53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8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756" name="Shape 756"/>
            <p:cNvSpPr/>
            <p:nvPr/>
          </p:nvSpPr>
          <p:spPr>
            <a:xfrm>
              <a:off x="13844662" y="2721996"/>
              <a:ext cx="397756" cy="2648713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759" name="Group 759"/>
            <p:cNvGrpSpPr/>
            <p:nvPr/>
          </p:nvGrpSpPr>
          <p:grpSpPr>
            <a:xfrm>
              <a:off x="6453831" y="6702209"/>
              <a:ext cx="2030305" cy="1460321"/>
              <a:chOff x="0" y="0"/>
              <a:chExt cx="2030303" cy="1460320"/>
            </a:xfrm>
          </p:grpSpPr>
          <p:pic>
            <p:nvPicPr>
              <p:cNvPr id="757" name="image25.png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>
                <a:off x="254053" y="0"/>
                <a:ext cx="1251931" cy="12519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8" name="image26.png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0" y="736177"/>
                <a:ext cx="2030304" cy="7241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60" name="Shape 760"/>
            <p:cNvSpPr/>
            <p:nvPr/>
          </p:nvSpPr>
          <p:spPr>
            <a:xfrm>
              <a:off x="12897383" y="4313146"/>
              <a:ext cx="723345" cy="913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600">
                  <a:solidFill>
                    <a:srgbClr val="3E231A"/>
                  </a:solidFill>
                  <a:latin typeface="Papyrus"/>
                  <a:ea typeface="Papyrus"/>
                  <a:cs typeface="Papyrus"/>
                  <a:sym typeface="Papyrus"/>
                </a:defRPr>
              </a:lvl1pPr>
            </a:lstStyle>
            <a:p>
              <a:r>
                <a:t>ou</a:t>
              </a:r>
            </a:p>
          </p:txBody>
        </p:sp>
        <p:grpSp>
          <p:nvGrpSpPr>
            <p:cNvPr id="763" name="Group 763"/>
            <p:cNvGrpSpPr/>
            <p:nvPr/>
          </p:nvGrpSpPr>
          <p:grpSpPr>
            <a:xfrm>
              <a:off x="7270844" y="3583749"/>
              <a:ext cx="591737" cy="591734"/>
              <a:chOff x="0" y="0"/>
              <a:chExt cx="591735" cy="591733"/>
            </a:xfrm>
          </p:grpSpPr>
          <p:sp>
            <p:nvSpPr>
              <p:cNvPr id="761" name="Shape 761"/>
              <p:cNvSpPr/>
              <p:nvPr/>
            </p:nvSpPr>
            <p:spPr>
              <a:xfrm>
                <a:off x="0" y="0"/>
                <a:ext cx="591736" cy="591734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62" name="Shape 762"/>
              <p:cNvSpPr/>
              <p:nvPr/>
            </p:nvSpPr>
            <p:spPr>
              <a:xfrm>
                <a:off x="101114" y="17103"/>
                <a:ext cx="389506" cy="5575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1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8</a:t>
                </a:r>
              </a:p>
            </p:txBody>
          </p:sp>
        </p:grpSp>
        <p:sp>
          <p:nvSpPr>
            <p:cNvPr id="764" name="Shape 764"/>
            <p:cNvSpPr/>
            <p:nvPr/>
          </p:nvSpPr>
          <p:spPr>
            <a:xfrm flipH="1">
              <a:off x="4413693" y="7537868"/>
              <a:ext cx="1851445" cy="187072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pic>
          <p:nvPicPr>
            <p:cNvPr id="765" name="image75.png" descr="Misc Database icon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0" y="5802465"/>
              <a:ext cx="2879111" cy="157536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  <a:reflection stA="50000" endPos="40000" dir="5400000" sy="-100000" algn="bl" rotWithShape="0"/>
            </a:effectLst>
          </p:spPr>
        </p:pic>
        <p:sp>
          <p:nvSpPr>
            <p:cNvPr id="766" name="Shape 766"/>
            <p:cNvSpPr/>
            <p:nvPr/>
          </p:nvSpPr>
          <p:spPr>
            <a:xfrm flipH="1" flipV="1">
              <a:off x="4426833" y="6695782"/>
              <a:ext cx="1791059" cy="862604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 flipH="1" flipV="1">
              <a:off x="2445192" y="7471774"/>
              <a:ext cx="917809" cy="358588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 flipH="1" flipV="1">
              <a:off x="2722016" y="5054914"/>
              <a:ext cx="649877" cy="649877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771" name="Group 771"/>
            <p:cNvGrpSpPr/>
            <p:nvPr/>
          </p:nvGrpSpPr>
          <p:grpSpPr>
            <a:xfrm>
              <a:off x="568126" y="5287579"/>
              <a:ext cx="591735" cy="597662"/>
              <a:chOff x="0" y="0"/>
              <a:chExt cx="591733" cy="597661"/>
            </a:xfrm>
          </p:grpSpPr>
          <p:sp>
            <p:nvSpPr>
              <p:cNvPr id="769" name="Shape 769"/>
              <p:cNvSpPr/>
              <p:nvPr/>
            </p:nvSpPr>
            <p:spPr>
              <a:xfrm>
                <a:off x="0" y="2964"/>
                <a:ext cx="591734" cy="591734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70" name="Shape 770"/>
              <p:cNvSpPr/>
              <p:nvPr/>
            </p:nvSpPr>
            <p:spPr>
              <a:xfrm>
                <a:off x="101114" y="-1"/>
                <a:ext cx="389504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6</a:t>
                </a:r>
              </a:p>
            </p:txBody>
          </p:sp>
        </p:grpSp>
        <p:sp>
          <p:nvSpPr>
            <p:cNvPr id="772" name="Shape 772"/>
            <p:cNvSpPr/>
            <p:nvPr/>
          </p:nvSpPr>
          <p:spPr>
            <a:xfrm>
              <a:off x="506896" y="6247548"/>
              <a:ext cx="1865529" cy="68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7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Banco de Dados</a:t>
              </a:r>
            </a:p>
          </p:txBody>
        </p:sp>
        <p:sp>
          <p:nvSpPr>
            <p:cNvPr id="773" name="Shape 773"/>
            <p:cNvSpPr/>
            <p:nvPr/>
          </p:nvSpPr>
          <p:spPr>
            <a:xfrm flipH="1">
              <a:off x="8075651" y="6652691"/>
              <a:ext cx="4581661" cy="2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 flipH="1">
              <a:off x="8089100" y="5066219"/>
              <a:ext cx="1278564" cy="1603711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 flipV="1">
              <a:off x="4680550" y="860274"/>
              <a:ext cx="1392071" cy="1086333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779" name="Group 779"/>
            <p:cNvGrpSpPr/>
            <p:nvPr/>
          </p:nvGrpSpPr>
          <p:grpSpPr>
            <a:xfrm>
              <a:off x="6574650" y="5802465"/>
              <a:ext cx="817650" cy="912449"/>
              <a:chOff x="0" y="0"/>
              <a:chExt cx="817648" cy="912447"/>
            </a:xfrm>
          </p:grpSpPr>
          <p:pic>
            <p:nvPicPr>
              <p:cNvPr id="776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-1" y="0"/>
                <a:ext cx="817650" cy="9124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7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50778" y="113390"/>
                <a:ext cx="368794" cy="338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8" name="image63.ti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224450" y="235670"/>
                <a:ext cx="368794" cy="3383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80" name="Shape 780"/>
            <p:cNvSpPr/>
            <p:nvPr/>
          </p:nvSpPr>
          <p:spPr>
            <a:xfrm>
              <a:off x="12398017" y="1340816"/>
              <a:ext cx="722311" cy="486370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784" name="Group 784"/>
            <p:cNvGrpSpPr/>
            <p:nvPr/>
          </p:nvGrpSpPr>
          <p:grpSpPr>
            <a:xfrm>
              <a:off x="13177201" y="1961868"/>
              <a:ext cx="1337850" cy="1492963"/>
              <a:chOff x="0" y="0"/>
              <a:chExt cx="1337849" cy="1492962"/>
            </a:xfrm>
          </p:grpSpPr>
          <p:pic>
            <p:nvPicPr>
              <p:cNvPr id="781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1337850" cy="14929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2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83084" y="185532"/>
                <a:ext cx="603425" cy="5536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3" name="image63.ti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367249" y="385609"/>
                <a:ext cx="603426" cy="5536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787" name="Group 787"/>
            <p:cNvGrpSpPr/>
            <p:nvPr/>
          </p:nvGrpSpPr>
          <p:grpSpPr>
            <a:xfrm>
              <a:off x="13531758" y="303502"/>
              <a:ext cx="628735" cy="628735"/>
              <a:chOff x="0" y="0"/>
              <a:chExt cx="628733" cy="628733"/>
            </a:xfrm>
          </p:grpSpPr>
          <p:sp>
            <p:nvSpPr>
              <p:cNvPr id="785" name="Shape 785"/>
              <p:cNvSpPr/>
              <p:nvPr/>
            </p:nvSpPr>
            <p:spPr>
              <a:xfrm>
                <a:off x="0" y="0"/>
                <a:ext cx="628734" cy="628734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86" name="Shape 786"/>
              <p:cNvSpPr/>
              <p:nvPr/>
            </p:nvSpPr>
            <p:spPr>
              <a:xfrm>
                <a:off x="107437" y="15535"/>
                <a:ext cx="413860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790" name="Group 790"/>
            <p:cNvGrpSpPr/>
            <p:nvPr/>
          </p:nvGrpSpPr>
          <p:grpSpPr>
            <a:xfrm>
              <a:off x="568126" y="3377439"/>
              <a:ext cx="591735" cy="597663"/>
              <a:chOff x="0" y="0"/>
              <a:chExt cx="591733" cy="597661"/>
            </a:xfrm>
          </p:grpSpPr>
          <p:sp>
            <p:nvSpPr>
              <p:cNvPr id="788" name="Shape 788"/>
              <p:cNvSpPr/>
              <p:nvPr/>
            </p:nvSpPr>
            <p:spPr>
              <a:xfrm>
                <a:off x="0" y="2964"/>
                <a:ext cx="591734" cy="591734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789" name="Shape 789"/>
              <p:cNvSpPr/>
              <p:nvPr/>
            </p:nvSpPr>
            <p:spPr>
              <a:xfrm>
                <a:off x="101114" y="-1"/>
                <a:ext cx="389504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7</a:t>
                </a:r>
              </a:p>
            </p:txBody>
          </p:sp>
        </p:grpSp>
        <p:pic>
          <p:nvPicPr>
            <p:cNvPr id="791" name="image63.ti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1557512" y="1263492"/>
              <a:ext cx="555368" cy="509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2" name="Shape 792"/>
            <p:cNvSpPr/>
            <p:nvPr/>
          </p:nvSpPr>
          <p:spPr>
            <a:xfrm>
              <a:off x="5267337" y="2738689"/>
              <a:ext cx="5585154" cy="702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4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Unidades de Saúde Estados e municípios</a:t>
              </a:r>
            </a:p>
          </p:txBody>
        </p:sp>
      </p:grpSp>
      <p:sp>
        <p:nvSpPr>
          <p:cNvPr id="794" name="Shape 794"/>
          <p:cNvSpPr/>
          <p:nvPr/>
        </p:nvSpPr>
        <p:spPr>
          <a:xfrm>
            <a:off x="9684173" y="2836862"/>
            <a:ext cx="67767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NUVEM DATASUS / MS</a:t>
            </a:r>
          </a:p>
        </p:txBody>
      </p:sp>
      <p:grpSp>
        <p:nvGrpSpPr>
          <p:cNvPr id="805" name="Group 805"/>
          <p:cNvGrpSpPr/>
          <p:nvPr/>
        </p:nvGrpSpPr>
        <p:grpSpPr>
          <a:xfrm>
            <a:off x="19405758" y="11265670"/>
            <a:ext cx="3170357" cy="2438088"/>
            <a:chOff x="0" y="0"/>
            <a:chExt cx="3170355" cy="2438086"/>
          </a:xfrm>
        </p:grpSpPr>
        <p:grpSp>
          <p:nvGrpSpPr>
            <p:cNvPr id="803" name="Group 803"/>
            <p:cNvGrpSpPr/>
            <p:nvPr/>
          </p:nvGrpSpPr>
          <p:grpSpPr>
            <a:xfrm>
              <a:off x="205050" y="-1"/>
              <a:ext cx="2965306" cy="2128272"/>
              <a:chOff x="-659138" y="-554880"/>
              <a:chExt cx="2965305" cy="2128270"/>
            </a:xfrm>
          </p:grpSpPr>
          <p:pic>
            <p:nvPicPr>
              <p:cNvPr id="795" name="image12.png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tretch>
                <a:fillRect/>
              </a:stretch>
            </p:blipFill>
            <p:spPr>
              <a:xfrm>
                <a:off x="1210022" y="669642"/>
                <a:ext cx="903749" cy="9037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02" name="Group 802"/>
              <p:cNvGrpSpPr/>
              <p:nvPr/>
            </p:nvGrpSpPr>
            <p:grpSpPr>
              <a:xfrm>
                <a:off x="-659139" y="-554881"/>
                <a:ext cx="2965306" cy="1835908"/>
                <a:chOff x="54251" y="0"/>
                <a:chExt cx="2965305" cy="1835906"/>
              </a:xfrm>
            </p:grpSpPr>
            <p:grpSp>
              <p:nvGrpSpPr>
                <p:cNvPr id="798" name="Group 798"/>
                <p:cNvGrpSpPr/>
                <p:nvPr/>
              </p:nvGrpSpPr>
              <p:grpSpPr>
                <a:xfrm>
                  <a:off x="54251" y="0"/>
                  <a:ext cx="2580005" cy="1835907"/>
                  <a:chOff x="0" y="0"/>
                  <a:chExt cx="2580003" cy="1835906"/>
                </a:xfrm>
              </p:grpSpPr>
              <p:pic>
                <p:nvPicPr>
                  <p:cNvPr id="796" name="image17.png"/>
                  <p:cNvPicPr>
                    <a:picLocks noChangeAspect="1"/>
                  </p:cNvPicPr>
                  <p:nvPr/>
                </p:nvPicPr>
                <p:blipFill>
                  <a:blip r:embed="rId30">
                    <a:extLst/>
                  </a:blip>
                  <a:srcRect/>
                  <a:stretch>
                    <a:fillRect/>
                  </a:stretch>
                </p:blipFill>
                <p:spPr>
                  <a:xfrm>
                    <a:off x="0" y="0"/>
                    <a:ext cx="2580004" cy="18359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97" name="image18.png"/>
                  <p:cNvPicPr>
                    <a:picLocks noChangeAspect="1"/>
                  </p:cNvPicPr>
                  <p:nvPr/>
                </p:nvPicPr>
                <p:blipFill>
                  <a:blip r:embed="rId31">
                    <a:extLst/>
                  </a:blip>
                  <a:stretch>
                    <a:fillRect/>
                  </a:stretch>
                </p:blipFill>
                <p:spPr>
                  <a:xfrm>
                    <a:off x="14077" y="466999"/>
                    <a:ext cx="1139273" cy="10571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801" name="Group 801"/>
                <p:cNvGrpSpPr/>
                <p:nvPr/>
              </p:nvGrpSpPr>
              <p:grpSpPr>
                <a:xfrm>
                  <a:off x="2624666" y="421852"/>
                  <a:ext cx="394892" cy="794004"/>
                  <a:chOff x="0" y="0"/>
                  <a:chExt cx="394890" cy="794002"/>
                </a:xfrm>
              </p:grpSpPr>
              <p:pic>
                <p:nvPicPr>
                  <p:cNvPr id="799" name="image39.ti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125" t="3320" r="1833" b="2880"/>
                  <a:stretch>
                    <a:fillRect/>
                  </a:stretch>
                </p:blipFill>
                <p:spPr>
                  <a:xfrm>
                    <a:off x="0" y="404271"/>
                    <a:ext cx="394891" cy="3897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2113" y="0"/>
                        </a:moveTo>
                        <a:cubicBezTo>
                          <a:pt x="10731" y="638"/>
                          <a:pt x="9100" y="1799"/>
                          <a:pt x="5970" y="4069"/>
                        </a:cubicBezTo>
                        <a:lnTo>
                          <a:pt x="0" y="8402"/>
                        </a:lnTo>
                        <a:cubicBezTo>
                          <a:pt x="148" y="8745"/>
                          <a:pt x="229" y="9185"/>
                          <a:pt x="434" y="9414"/>
                        </a:cubicBezTo>
                        <a:cubicBezTo>
                          <a:pt x="1510" y="10618"/>
                          <a:pt x="1510" y="10755"/>
                          <a:pt x="434" y="11174"/>
                        </a:cubicBezTo>
                        <a:cubicBezTo>
                          <a:pt x="248" y="11246"/>
                          <a:pt x="169" y="11542"/>
                          <a:pt x="43" y="11746"/>
                        </a:cubicBezTo>
                        <a:cubicBezTo>
                          <a:pt x="147" y="11917"/>
                          <a:pt x="239" y="12099"/>
                          <a:pt x="369" y="12208"/>
                        </a:cubicBezTo>
                        <a:cubicBezTo>
                          <a:pt x="1341" y="13025"/>
                          <a:pt x="1341" y="13232"/>
                          <a:pt x="369" y="14319"/>
                        </a:cubicBezTo>
                        <a:cubicBezTo>
                          <a:pt x="264" y="14437"/>
                          <a:pt x="202" y="14739"/>
                          <a:pt x="109" y="14913"/>
                        </a:cubicBezTo>
                        <a:lnTo>
                          <a:pt x="4450" y="18235"/>
                        </a:lnTo>
                        <a:lnTo>
                          <a:pt x="8814" y="21600"/>
                        </a:lnTo>
                        <a:cubicBezTo>
                          <a:pt x="10239" y="20974"/>
                          <a:pt x="11928" y="19751"/>
                          <a:pt x="15196" y="17399"/>
                        </a:cubicBezTo>
                        <a:lnTo>
                          <a:pt x="21383" y="12978"/>
                        </a:lnTo>
                        <a:cubicBezTo>
                          <a:pt x="21310" y="12798"/>
                          <a:pt x="21269" y="12401"/>
                          <a:pt x="21188" y="12318"/>
                        </a:cubicBezTo>
                        <a:cubicBezTo>
                          <a:pt x="20525" y="11647"/>
                          <a:pt x="20525" y="11295"/>
                          <a:pt x="21188" y="10624"/>
                        </a:cubicBezTo>
                        <a:cubicBezTo>
                          <a:pt x="21370" y="10439"/>
                          <a:pt x="21468" y="9737"/>
                          <a:pt x="21600" y="9106"/>
                        </a:cubicBezTo>
                        <a:cubicBezTo>
                          <a:pt x="21587" y="9098"/>
                          <a:pt x="21571" y="8806"/>
                          <a:pt x="21557" y="8820"/>
                        </a:cubicBezTo>
                        <a:cubicBezTo>
                          <a:pt x="20656" y="9733"/>
                          <a:pt x="18594" y="7920"/>
                          <a:pt x="18952" y="6533"/>
                        </a:cubicBezTo>
                        <a:cubicBezTo>
                          <a:pt x="19217" y="5505"/>
                          <a:pt x="18315" y="4382"/>
                          <a:pt x="15435" y="2178"/>
                        </a:cubicBezTo>
                        <a:cubicBezTo>
                          <a:pt x="13942" y="1036"/>
                          <a:pt x="13047" y="429"/>
                          <a:pt x="12113" y="0"/>
                        </a:cubicBezTo>
                        <a:close/>
                      </a:path>
                    </a:pathLst>
                  </a:cu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00" name="image19.png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tretch>
                    <a:fillRect/>
                  </a:stretch>
                </p:blipFill>
                <p:spPr>
                  <a:xfrm>
                    <a:off x="31149" y="0"/>
                    <a:ext cx="332419" cy="37096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sp>
          <p:nvSpPr>
            <p:cNvPr id="804" name="Shape 804"/>
            <p:cNvSpPr/>
            <p:nvPr/>
          </p:nvSpPr>
          <p:spPr>
            <a:xfrm>
              <a:off x="0" y="1734813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Comunidades</a:t>
              </a:r>
            </a:p>
            <a:p>
              <a:pPr defTabSz="584200">
                <a:defRPr sz="1800" i="1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isoladas</a:t>
              </a:r>
            </a:p>
          </p:txBody>
        </p:sp>
      </p:grp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Shape 810"/>
          <p:cNvSpPr/>
          <p:nvPr/>
        </p:nvSpPr>
        <p:spPr>
          <a:xfrm>
            <a:off x="430132" y="400200"/>
            <a:ext cx="101205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o Ministério da Saúde</a:t>
            </a:r>
          </a:p>
        </p:txBody>
      </p:sp>
      <p:pic>
        <p:nvPicPr>
          <p:cNvPr id="81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75871" y="200092"/>
            <a:ext cx="5842098" cy="13050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5" name="Group 815"/>
          <p:cNvGrpSpPr/>
          <p:nvPr/>
        </p:nvGrpSpPr>
        <p:grpSpPr>
          <a:xfrm rot="16287634">
            <a:off x="4188051" y="3292482"/>
            <a:ext cx="1269892" cy="1068837"/>
            <a:chOff x="0" y="0"/>
            <a:chExt cx="1269890" cy="1068835"/>
          </a:xfrm>
        </p:grpSpPr>
        <p:sp>
          <p:nvSpPr>
            <p:cNvPr id="812" name="Shape 812"/>
            <p:cNvSpPr/>
            <p:nvPr/>
          </p:nvSpPr>
          <p:spPr>
            <a:xfrm>
              <a:off x="634943" y="0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0" y="144411"/>
              <a:ext cx="2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88" y="144411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</p:grpSp>
      <p:grpSp>
        <p:nvGrpSpPr>
          <p:cNvPr id="935" name="Group 935"/>
          <p:cNvGrpSpPr/>
          <p:nvPr/>
        </p:nvGrpSpPr>
        <p:grpSpPr>
          <a:xfrm>
            <a:off x="5935349" y="2568528"/>
            <a:ext cx="17733729" cy="10590545"/>
            <a:chOff x="0" y="0"/>
            <a:chExt cx="17733728" cy="10590543"/>
          </a:xfrm>
        </p:grpSpPr>
        <p:sp>
          <p:nvSpPr>
            <p:cNvPr id="816" name="Shape 816"/>
            <p:cNvSpPr/>
            <p:nvPr/>
          </p:nvSpPr>
          <p:spPr>
            <a:xfrm>
              <a:off x="10552" y="3116285"/>
              <a:ext cx="17712624" cy="3520491"/>
            </a:xfrm>
            <a:prstGeom prst="roundRect">
              <a:avLst>
                <a:gd name="adj" fmla="val 8929"/>
              </a:avLst>
            </a:prstGeom>
            <a:solidFill>
              <a:srgbClr val="9F606B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/>
              </a:pPr>
              <a:endParaRPr/>
            </a:p>
          </p:txBody>
        </p:sp>
        <p:grpSp>
          <p:nvGrpSpPr>
            <p:cNvPr id="855" name="Group 855"/>
            <p:cNvGrpSpPr/>
            <p:nvPr/>
          </p:nvGrpSpPr>
          <p:grpSpPr>
            <a:xfrm>
              <a:off x="-1" y="0"/>
              <a:ext cx="17733730" cy="3223423"/>
              <a:chOff x="0" y="484614"/>
              <a:chExt cx="17733728" cy="3223422"/>
            </a:xfrm>
          </p:grpSpPr>
          <p:sp>
            <p:nvSpPr>
              <p:cNvPr id="817" name="Shape 817"/>
              <p:cNvSpPr/>
              <p:nvPr/>
            </p:nvSpPr>
            <p:spPr>
              <a:xfrm>
                <a:off x="0" y="535806"/>
                <a:ext cx="17733729" cy="3172232"/>
              </a:xfrm>
              <a:prstGeom prst="roundRect">
                <a:avLst>
                  <a:gd name="adj" fmla="val 8236"/>
                </a:avLst>
              </a:prstGeom>
              <a:solidFill>
                <a:srgbClr val="D997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6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/>
              </a:p>
            </p:txBody>
          </p:sp>
          <p:pic>
            <p:nvPicPr>
              <p:cNvPr id="818" name="image76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889" y="1465816"/>
                <a:ext cx="17691951" cy="11062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19" name="Shape 819"/>
              <p:cNvSpPr/>
              <p:nvPr/>
            </p:nvSpPr>
            <p:spPr>
              <a:xfrm>
                <a:off x="3338366" y="1560745"/>
                <a:ext cx="11175321" cy="9163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3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r>
                  <a:t>Q-Ware + QWCFP ESB</a:t>
                </a:r>
              </a:p>
            </p:txBody>
          </p:sp>
          <p:grpSp>
            <p:nvGrpSpPr>
              <p:cNvPr id="822" name="Group 822"/>
              <p:cNvGrpSpPr/>
              <p:nvPr/>
            </p:nvGrpSpPr>
            <p:grpSpPr>
              <a:xfrm>
                <a:off x="4008083" y="576782"/>
                <a:ext cx="1719122" cy="987915"/>
                <a:chOff x="0" y="541947"/>
                <a:chExt cx="1719120" cy="987913"/>
              </a:xfrm>
            </p:grpSpPr>
            <p:pic>
              <p:nvPicPr>
                <p:cNvPr id="820" name="image77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541947"/>
                  <a:ext cx="1719121" cy="9879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21" name="Shape 821"/>
                <p:cNvSpPr/>
                <p:nvPr/>
              </p:nvSpPr>
              <p:spPr>
                <a:xfrm>
                  <a:off x="114646" y="667361"/>
                  <a:ext cx="1489827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</a:t>
                  </a:r>
                </a:p>
              </p:txBody>
            </p:sp>
          </p:grpSp>
          <p:grpSp>
            <p:nvGrpSpPr>
              <p:cNvPr id="825" name="Group 825"/>
              <p:cNvGrpSpPr/>
              <p:nvPr/>
            </p:nvGrpSpPr>
            <p:grpSpPr>
              <a:xfrm>
                <a:off x="13707465" y="542162"/>
                <a:ext cx="3991599" cy="996024"/>
                <a:chOff x="0" y="542162"/>
                <a:chExt cx="3991597" cy="996022"/>
              </a:xfrm>
            </p:grpSpPr>
            <p:pic>
              <p:nvPicPr>
                <p:cNvPr id="823" name="image78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542162"/>
                  <a:ext cx="3991598" cy="9960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24" name="Shape 824"/>
                <p:cNvSpPr/>
                <p:nvPr/>
              </p:nvSpPr>
              <p:spPr>
                <a:xfrm>
                  <a:off x="75112" y="667361"/>
                  <a:ext cx="3841373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1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Service</a:t>
                  </a:r>
                </a:p>
              </p:txBody>
            </p:sp>
          </p:grpSp>
          <p:grpSp>
            <p:nvGrpSpPr>
              <p:cNvPr id="828" name="Group 828"/>
              <p:cNvGrpSpPr/>
              <p:nvPr/>
            </p:nvGrpSpPr>
            <p:grpSpPr>
              <a:xfrm>
                <a:off x="33651" y="2520624"/>
                <a:ext cx="2822820" cy="1072714"/>
                <a:chOff x="-1" y="0"/>
                <a:chExt cx="2822818" cy="1072713"/>
              </a:xfrm>
            </p:grpSpPr>
            <p:pic>
              <p:nvPicPr>
                <p:cNvPr id="826" name="image79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-2" y="-1"/>
                  <a:ext cx="2822820" cy="107271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27" name="Shape 827"/>
                <p:cNvSpPr/>
                <p:nvPr/>
              </p:nvSpPr>
              <p:spPr>
                <a:xfrm>
                  <a:off x="581091" y="88128"/>
                  <a:ext cx="1682436" cy="8964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API</a:t>
                  </a:r>
                </a:p>
              </p:txBody>
            </p:sp>
          </p:grpSp>
          <p:grpSp>
            <p:nvGrpSpPr>
              <p:cNvPr id="831" name="Group 831"/>
              <p:cNvGrpSpPr/>
              <p:nvPr/>
            </p:nvGrpSpPr>
            <p:grpSpPr>
              <a:xfrm>
                <a:off x="2766219" y="2520167"/>
                <a:ext cx="2656062" cy="1072714"/>
                <a:chOff x="0" y="474563"/>
                <a:chExt cx="2656061" cy="1072713"/>
              </a:xfrm>
            </p:grpSpPr>
            <p:pic>
              <p:nvPicPr>
                <p:cNvPr id="829" name="image80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474563"/>
                  <a:ext cx="2656062" cy="10727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30" name="Shape 830"/>
                <p:cNvSpPr/>
                <p:nvPr/>
              </p:nvSpPr>
              <p:spPr>
                <a:xfrm>
                  <a:off x="278312" y="567754"/>
                  <a:ext cx="2218573" cy="9362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4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Socket</a:t>
                  </a:r>
                </a:p>
              </p:txBody>
            </p:sp>
          </p:grpSp>
          <p:grpSp>
            <p:nvGrpSpPr>
              <p:cNvPr id="834" name="Group 834"/>
              <p:cNvGrpSpPr/>
              <p:nvPr/>
            </p:nvGrpSpPr>
            <p:grpSpPr>
              <a:xfrm>
                <a:off x="5279493" y="2493866"/>
                <a:ext cx="4683409" cy="1124915"/>
                <a:chOff x="0" y="372671"/>
                <a:chExt cx="4683407" cy="1124913"/>
              </a:xfrm>
            </p:grpSpPr>
            <p:pic>
              <p:nvPicPr>
                <p:cNvPr id="832" name="image81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372671"/>
                  <a:ext cx="4683408" cy="112491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33" name="Shape 833"/>
                <p:cNvSpPr/>
                <p:nvPr/>
              </p:nvSpPr>
              <p:spPr>
                <a:xfrm>
                  <a:off x="155774" y="517951"/>
                  <a:ext cx="4371858" cy="7968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8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Command Line</a:t>
                  </a:r>
                </a:p>
              </p:txBody>
            </p:sp>
          </p:grpSp>
          <p:pic>
            <p:nvPicPr>
              <p:cNvPr id="835" name="image82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27522" y="568546"/>
                <a:ext cx="2361074" cy="9879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36" name="Shape 836"/>
              <p:cNvSpPr/>
              <p:nvPr/>
            </p:nvSpPr>
            <p:spPr>
              <a:xfrm>
                <a:off x="152027" y="690206"/>
                <a:ext cx="2160351" cy="737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6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r>
                  <a:t>HTTPS</a:t>
                </a:r>
              </a:p>
            </p:txBody>
          </p:sp>
          <p:grpSp>
            <p:nvGrpSpPr>
              <p:cNvPr id="839" name="Group 839"/>
              <p:cNvGrpSpPr/>
              <p:nvPr/>
            </p:nvGrpSpPr>
            <p:grpSpPr>
              <a:xfrm>
                <a:off x="2296536" y="559365"/>
                <a:ext cx="1806208" cy="987912"/>
                <a:chOff x="0" y="362657"/>
                <a:chExt cx="1806207" cy="987911"/>
              </a:xfrm>
            </p:grpSpPr>
            <p:pic>
              <p:nvPicPr>
                <p:cNvPr id="837" name="image83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0" y="362657"/>
                  <a:ext cx="1806208" cy="9879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38" name="Shape 838"/>
                <p:cNvSpPr/>
                <p:nvPr/>
              </p:nvSpPr>
              <p:spPr>
                <a:xfrm>
                  <a:off x="127701" y="448227"/>
                  <a:ext cx="1550805" cy="8167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9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SFTP</a:t>
                  </a:r>
                </a:p>
              </p:txBody>
            </p:sp>
          </p:grpSp>
          <p:grpSp>
            <p:nvGrpSpPr>
              <p:cNvPr id="842" name="Group 842"/>
              <p:cNvGrpSpPr/>
              <p:nvPr/>
            </p:nvGrpSpPr>
            <p:grpSpPr>
              <a:xfrm>
                <a:off x="5648817" y="594200"/>
                <a:ext cx="1577910" cy="987913"/>
                <a:chOff x="0" y="362657"/>
                <a:chExt cx="1577908" cy="987911"/>
              </a:xfrm>
            </p:grpSpPr>
            <p:pic>
              <p:nvPicPr>
                <p:cNvPr id="840" name="image84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0" y="362657"/>
                  <a:ext cx="1577909" cy="9879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41" name="Shape 841"/>
                <p:cNvSpPr/>
                <p:nvPr/>
              </p:nvSpPr>
              <p:spPr>
                <a:xfrm>
                  <a:off x="127701" y="488069"/>
                  <a:ext cx="1322505" cy="73708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FDS</a:t>
                  </a:r>
                </a:p>
              </p:txBody>
            </p:sp>
          </p:grpSp>
          <p:grpSp>
            <p:nvGrpSpPr>
              <p:cNvPr id="845" name="Group 845"/>
              <p:cNvGrpSpPr/>
              <p:nvPr/>
            </p:nvGrpSpPr>
            <p:grpSpPr>
              <a:xfrm>
                <a:off x="7116438" y="568353"/>
                <a:ext cx="1782777" cy="1005520"/>
                <a:chOff x="0" y="363214"/>
                <a:chExt cx="1782775" cy="1005519"/>
              </a:xfrm>
            </p:grpSpPr>
            <p:pic>
              <p:nvPicPr>
                <p:cNvPr id="843" name="image85.png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0" y="363214"/>
                  <a:ext cx="1782776" cy="10055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44" name="Shape 844"/>
                <p:cNvSpPr/>
                <p:nvPr/>
              </p:nvSpPr>
              <p:spPr>
                <a:xfrm>
                  <a:off x="91030" y="488069"/>
                  <a:ext cx="1600714" cy="73708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Email</a:t>
                  </a:r>
                </a:p>
              </p:txBody>
            </p:sp>
          </p:grpSp>
          <p:grpSp>
            <p:nvGrpSpPr>
              <p:cNvPr id="848" name="Group 848"/>
              <p:cNvGrpSpPr/>
              <p:nvPr/>
            </p:nvGrpSpPr>
            <p:grpSpPr>
              <a:xfrm>
                <a:off x="9842649" y="2497586"/>
                <a:ext cx="3956381" cy="1106235"/>
                <a:chOff x="0" y="476510"/>
                <a:chExt cx="3956380" cy="1106234"/>
              </a:xfrm>
            </p:grpSpPr>
            <p:pic>
              <p:nvPicPr>
                <p:cNvPr id="846" name="image86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0" y="476509"/>
                  <a:ext cx="3956381" cy="110623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47" name="Shape 847"/>
                <p:cNvSpPr/>
                <p:nvPr/>
              </p:nvSpPr>
              <p:spPr>
                <a:xfrm>
                  <a:off x="43625" y="667361"/>
                  <a:ext cx="3873470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1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Service</a:t>
                  </a:r>
                </a:p>
              </p:txBody>
            </p:sp>
          </p:grpSp>
          <p:grpSp>
            <p:nvGrpSpPr>
              <p:cNvPr id="851" name="Group 851"/>
              <p:cNvGrpSpPr/>
              <p:nvPr/>
            </p:nvGrpSpPr>
            <p:grpSpPr>
              <a:xfrm>
                <a:off x="8772802" y="484614"/>
                <a:ext cx="4973850" cy="1075747"/>
                <a:chOff x="0" y="19921"/>
                <a:chExt cx="4973849" cy="1075746"/>
              </a:xfrm>
            </p:grpSpPr>
            <p:pic>
              <p:nvPicPr>
                <p:cNvPr id="849" name="image87.png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0" y="71522"/>
                  <a:ext cx="4973850" cy="102368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50" name="Shape 850"/>
                <p:cNvSpPr/>
                <p:nvPr/>
              </p:nvSpPr>
              <p:spPr>
                <a:xfrm>
                  <a:off x="123897" y="19921"/>
                  <a:ext cx="4402974" cy="107574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40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Apps</a:t>
                  </a:r>
                </a:p>
              </p:txBody>
            </p:sp>
          </p:grpSp>
          <p:grpSp>
            <p:nvGrpSpPr>
              <p:cNvPr id="854" name="Group 854"/>
              <p:cNvGrpSpPr/>
              <p:nvPr/>
            </p:nvGrpSpPr>
            <p:grpSpPr>
              <a:xfrm>
                <a:off x="13747561" y="2499052"/>
                <a:ext cx="3956384" cy="1106236"/>
                <a:chOff x="0" y="476510"/>
                <a:chExt cx="3956382" cy="1106234"/>
              </a:xfrm>
            </p:grpSpPr>
            <p:pic>
              <p:nvPicPr>
                <p:cNvPr id="852" name="image86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0" y="476509"/>
                  <a:ext cx="3956383" cy="110623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53" name="Shape 853"/>
                <p:cNvSpPr/>
                <p:nvPr/>
              </p:nvSpPr>
              <p:spPr>
                <a:xfrm>
                  <a:off x="412041" y="667361"/>
                  <a:ext cx="2874713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Sistemas</a:t>
                  </a:r>
                </a:p>
              </p:txBody>
            </p:sp>
          </p:grpSp>
        </p:grpSp>
        <p:sp>
          <p:nvSpPr>
            <p:cNvPr id="856" name="Shape 856"/>
            <p:cNvSpPr/>
            <p:nvPr/>
          </p:nvSpPr>
          <p:spPr>
            <a:xfrm>
              <a:off x="10552" y="6636815"/>
              <a:ext cx="17712624" cy="3820029"/>
            </a:xfrm>
            <a:prstGeom prst="roundRect">
              <a:avLst>
                <a:gd name="adj" fmla="val 8228"/>
              </a:avLst>
            </a:prstGeom>
            <a:blipFill rotWithShape="1">
              <a:blip r:embed="rId1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857" name="image62.ti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3020657" y="6012772"/>
              <a:ext cx="629407" cy="577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8" name="Shape 858"/>
            <p:cNvSpPr/>
            <p:nvPr/>
          </p:nvSpPr>
          <p:spPr>
            <a:xfrm flipH="1">
              <a:off x="15467194" y="6313679"/>
              <a:ext cx="597697" cy="979329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861" name="Group 861"/>
            <p:cNvGrpSpPr/>
            <p:nvPr/>
          </p:nvGrpSpPr>
          <p:grpSpPr>
            <a:xfrm>
              <a:off x="5490620" y="3392171"/>
              <a:ext cx="629407" cy="737993"/>
              <a:chOff x="0" y="0"/>
              <a:chExt cx="629405" cy="737991"/>
            </a:xfrm>
          </p:grpSpPr>
          <p:sp>
            <p:nvSpPr>
              <p:cNvPr id="859" name="Shape 859"/>
              <p:cNvSpPr/>
              <p:nvPr/>
            </p:nvSpPr>
            <p:spPr>
              <a:xfrm>
                <a:off x="0" y="54293"/>
                <a:ext cx="629406" cy="629407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860" name="Shape 860"/>
              <p:cNvSpPr/>
              <p:nvPr/>
            </p:nvSpPr>
            <p:spPr>
              <a:xfrm>
                <a:off x="107551" y="0"/>
                <a:ext cx="414302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868" name="Group 868"/>
            <p:cNvGrpSpPr/>
            <p:nvPr/>
          </p:nvGrpSpPr>
          <p:grpSpPr>
            <a:xfrm>
              <a:off x="4095841" y="7528479"/>
              <a:ext cx="2821372" cy="3062065"/>
              <a:chOff x="-1" y="-3"/>
              <a:chExt cx="2821371" cy="3062064"/>
            </a:xfrm>
          </p:grpSpPr>
          <p:grpSp>
            <p:nvGrpSpPr>
              <p:cNvPr id="864" name="Group 864"/>
              <p:cNvGrpSpPr/>
              <p:nvPr/>
            </p:nvGrpSpPr>
            <p:grpSpPr>
              <a:xfrm>
                <a:off x="230320" y="-4"/>
                <a:ext cx="2360726" cy="1512763"/>
                <a:chOff x="0" y="0"/>
                <a:chExt cx="2360724" cy="1512761"/>
              </a:xfrm>
            </p:grpSpPr>
            <p:pic>
              <p:nvPicPr>
                <p:cNvPr id="862" name="image66.tif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rcRect l="15218" t="15707" r="18062" b="12508"/>
                <a:stretch>
                  <a:fillRect/>
                </a:stretch>
              </p:blipFill>
              <p:spPr>
                <a:xfrm rot="368154">
                  <a:off x="248094" y="285811"/>
                  <a:ext cx="1806972" cy="7560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498"/>
                      </a:lnTo>
                      <a:lnTo>
                        <a:pt x="114" y="21498"/>
                      </a:lnTo>
                      <a:lnTo>
                        <a:pt x="645" y="21498"/>
                      </a:lnTo>
                      <a:lnTo>
                        <a:pt x="645" y="10749"/>
                      </a:lnTo>
                      <a:lnTo>
                        <a:pt x="645" y="0"/>
                      </a:lnTo>
                      <a:lnTo>
                        <a:pt x="114" y="0"/>
                      </a:lnTo>
                      <a:lnTo>
                        <a:pt x="0" y="0"/>
                      </a:lnTo>
                      <a:close/>
                      <a:moveTo>
                        <a:pt x="10636" y="1179"/>
                      </a:moveTo>
                      <a:lnTo>
                        <a:pt x="10608" y="9241"/>
                      </a:lnTo>
                      <a:lnTo>
                        <a:pt x="10584" y="17303"/>
                      </a:lnTo>
                      <a:lnTo>
                        <a:pt x="9868" y="17303"/>
                      </a:lnTo>
                      <a:lnTo>
                        <a:pt x="9147" y="17303"/>
                      </a:lnTo>
                      <a:lnTo>
                        <a:pt x="9147" y="10420"/>
                      </a:lnTo>
                      <a:cubicBezTo>
                        <a:pt x="9147" y="3655"/>
                        <a:pt x="9148" y="3523"/>
                        <a:pt x="8971" y="3572"/>
                      </a:cubicBezTo>
                      <a:cubicBezTo>
                        <a:pt x="8872" y="3599"/>
                        <a:pt x="8612" y="3630"/>
                        <a:pt x="8402" y="3640"/>
                      </a:cubicBezTo>
                      <a:lnTo>
                        <a:pt x="8022" y="3651"/>
                      </a:lnTo>
                      <a:lnTo>
                        <a:pt x="8022" y="12563"/>
                      </a:lnTo>
                      <a:lnTo>
                        <a:pt x="8022" y="21475"/>
                      </a:lnTo>
                      <a:lnTo>
                        <a:pt x="8582" y="21532"/>
                      </a:lnTo>
                      <a:cubicBezTo>
                        <a:pt x="8891" y="21567"/>
                        <a:pt x="10037" y="21600"/>
                        <a:pt x="11125" y="21600"/>
                      </a:cubicBezTo>
                      <a:lnTo>
                        <a:pt x="13108" y="21600"/>
                      </a:lnTo>
                      <a:lnTo>
                        <a:pt x="13080" y="17144"/>
                      </a:lnTo>
                      <a:lnTo>
                        <a:pt x="13065" y="14627"/>
                      </a:lnTo>
                      <a:cubicBezTo>
                        <a:pt x="13064" y="14498"/>
                        <a:pt x="13061" y="14399"/>
                        <a:pt x="13061" y="14264"/>
                      </a:cubicBezTo>
                      <a:lnTo>
                        <a:pt x="13061" y="13697"/>
                      </a:lnTo>
                      <a:lnTo>
                        <a:pt x="13051" y="12699"/>
                      </a:lnTo>
                      <a:lnTo>
                        <a:pt x="12928" y="12688"/>
                      </a:lnTo>
                      <a:lnTo>
                        <a:pt x="12449" y="12643"/>
                      </a:lnTo>
                      <a:lnTo>
                        <a:pt x="11841" y="12574"/>
                      </a:lnTo>
                      <a:lnTo>
                        <a:pt x="11822" y="6883"/>
                      </a:lnTo>
                      <a:lnTo>
                        <a:pt x="11794" y="1485"/>
                      </a:lnTo>
                      <a:lnTo>
                        <a:pt x="11794" y="1179"/>
                      </a:lnTo>
                      <a:lnTo>
                        <a:pt x="11215" y="1179"/>
                      </a:lnTo>
                      <a:lnTo>
                        <a:pt x="10636" y="1179"/>
                      </a:lnTo>
                      <a:close/>
                      <a:moveTo>
                        <a:pt x="16486" y="8175"/>
                      </a:moveTo>
                      <a:lnTo>
                        <a:pt x="16481" y="8379"/>
                      </a:lnTo>
                      <a:lnTo>
                        <a:pt x="16481" y="14831"/>
                      </a:lnTo>
                      <a:lnTo>
                        <a:pt x="16486" y="21487"/>
                      </a:lnTo>
                      <a:lnTo>
                        <a:pt x="17715" y="21555"/>
                      </a:lnTo>
                      <a:cubicBezTo>
                        <a:pt x="18393" y="21588"/>
                        <a:pt x="19547" y="21568"/>
                        <a:pt x="20276" y="21532"/>
                      </a:cubicBezTo>
                      <a:lnTo>
                        <a:pt x="21600" y="21475"/>
                      </a:lnTo>
                      <a:lnTo>
                        <a:pt x="21600" y="20307"/>
                      </a:lnTo>
                      <a:lnTo>
                        <a:pt x="21600" y="20058"/>
                      </a:lnTo>
                      <a:cubicBezTo>
                        <a:pt x="21587" y="19625"/>
                        <a:pt x="21572" y="19236"/>
                        <a:pt x="21562" y="19128"/>
                      </a:cubicBezTo>
                      <a:lnTo>
                        <a:pt x="21311" y="19106"/>
                      </a:lnTo>
                      <a:cubicBezTo>
                        <a:pt x="21151" y="19096"/>
                        <a:pt x="20859" y="19080"/>
                        <a:pt x="20661" y="19060"/>
                      </a:cubicBezTo>
                      <a:lnTo>
                        <a:pt x="20300" y="19026"/>
                      </a:lnTo>
                      <a:lnTo>
                        <a:pt x="20272" y="15636"/>
                      </a:lnTo>
                      <a:lnTo>
                        <a:pt x="20243" y="12246"/>
                      </a:lnTo>
                      <a:lnTo>
                        <a:pt x="19688" y="12246"/>
                      </a:lnTo>
                      <a:lnTo>
                        <a:pt x="19128" y="12246"/>
                      </a:lnTo>
                      <a:lnTo>
                        <a:pt x="19157" y="14275"/>
                      </a:lnTo>
                      <a:cubicBezTo>
                        <a:pt x="19191" y="16688"/>
                        <a:pt x="19143" y="16838"/>
                        <a:pt x="18251" y="16736"/>
                      </a:cubicBezTo>
                      <a:lnTo>
                        <a:pt x="17691" y="16656"/>
                      </a:lnTo>
                      <a:lnTo>
                        <a:pt x="17662" y="12416"/>
                      </a:lnTo>
                      <a:lnTo>
                        <a:pt x="17653" y="9128"/>
                      </a:lnTo>
                      <a:lnTo>
                        <a:pt x="17643" y="8175"/>
                      </a:lnTo>
                      <a:lnTo>
                        <a:pt x="17060" y="8175"/>
                      </a:lnTo>
                      <a:lnTo>
                        <a:pt x="16486" y="8175"/>
                      </a:lnTo>
                      <a:close/>
                      <a:moveTo>
                        <a:pt x="4004" y="17189"/>
                      </a:moveTo>
                      <a:cubicBezTo>
                        <a:pt x="3711" y="17189"/>
                        <a:pt x="3553" y="17236"/>
                        <a:pt x="3444" y="17348"/>
                      </a:cubicBezTo>
                      <a:lnTo>
                        <a:pt x="3421" y="18969"/>
                      </a:lnTo>
                      <a:lnTo>
                        <a:pt x="3392" y="20750"/>
                      </a:lnTo>
                      <a:lnTo>
                        <a:pt x="2856" y="20761"/>
                      </a:lnTo>
                      <a:cubicBezTo>
                        <a:pt x="2758" y="20813"/>
                        <a:pt x="2653" y="20844"/>
                        <a:pt x="2510" y="20806"/>
                      </a:cubicBezTo>
                      <a:cubicBezTo>
                        <a:pt x="2509" y="20805"/>
                        <a:pt x="2502" y="20806"/>
                        <a:pt x="2500" y="20806"/>
                      </a:cubicBezTo>
                      <a:cubicBezTo>
                        <a:pt x="2143" y="20870"/>
                        <a:pt x="2057" y="21044"/>
                        <a:pt x="2140" y="21498"/>
                      </a:cubicBezTo>
                      <a:cubicBezTo>
                        <a:pt x="2151" y="21557"/>
                        <a:pt x="2433" y="21589"/>
                        <a:pt x="2771" y="21566"/>
                      </a:cubicBezTo>
                      <a:cubicBezTo>
                        <a:pt x="3110" y="21542"/>
                        <a:pt x="3665" y="21504"/>
                        <a:pt x="3999" y="21498"/>
                      </a:cubicBezTo>
                      <a:lnTo>
                        <a:pt x="4583" y="21498"/>
                      </a:lnTo>
                      <a:cubicBezTo>
                        <a:pt x="4591" y="21444"/>
                        <a:pt x="4596" y="21379"/>
                        <a:pt x="4602" y="21283"/>
                      </a:cubicBezTo>
                      <a:lnTo>
                        <a:pt x="4602" y="19344"/>
                      </a:lnTo>
                      <a:lnTo>
                        <a:pt x="4602" y="17189"/>
                      </a:lnTo>
                      <a:lnTo>
                        <a:pt x="4023" y="17189"/>
                      </a:lnTo>
                      <a:lnTo>
                        <a:pt x="4004" y="17189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3" name="image89.png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 rot="368154">
                  <a:off x="62056" y="115863"/>
                  <a:ext cx="2236613" cy="128103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867" name="Group 867"/>
              <p:cNvGrpSpPr/>
              <p:nvPr/>
            </p:nvGrpSpPr>
            <p:grpSpPr>
              <a:xfrm>
                <a:off x="-2" y="916463"/>
                <a:ext cx="2821372" cy="2145599"/>
                <a:chOff x="0" y="0"/>
                <a:chExt cx="2821371" cy="2145597"/>
              </a:xfrm>
            </p:grpSpPr>
            <p:pic>
              <p:nvPicPr>
                <p:cNvPr id="865" name="image68.tif"/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rcRect l="26947" t="26873" r="1" b="26860"/>
                <a:stretch>
                  <a:fillRect/>
                </a:stretch>
              </p:blipFill>
              <p:spPr>
                <a:xfrm rot="20678811">
                  <a:off x="389254" y="420136"/>
                  <a:ext cx="2067418" cy="1079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9" h="21600" extrusionOk="0">
                      <a:moveTo>
                        <a:pt x="21427" y="0"/>
                      </a:moveTo>
                      <a:lnTo>
                        <a:pt x="21427" y="10792"/>
                      </a:lnTo>
                      <a:lnTo>
                        <a:pt x="21427" y="21600"/>
                      </a:lnTo>
                      <a:lnTo>
                        <a:pt x="21589" y="21600"/>
                      </a:lnTo>
                      <a:lnTo>
                        <a:pt x="21589" y="10792"/>
                      </a:lnTo>
                      <a:lnTo>
                        <a:pt x="21589" y="0"/>
                      </a:lnTo>
                      <a:lnTo>
                        <a:pt x="21427" y="0"/>
                      </a:lnTo>
                      <a:close/>
                      <a:moveTo>
                        <a:pt x="10254" y="1191"/>
                      </a:moveTo>
                      <a:lnTo>
                        <a:pt x="8588" y="1334"/>
                      </a:lnTo>
                      <a:cubicBezTo>
                        <a:pt x="7670" y="1408"/>
                        <a:pt x="6763" y="1521"/>
                        <a:pt x="6574" y="1588"/>
                      </a:cubicBezTo>
                      <a:cubicBezTo>
                        <a:pt x="6257" y="1700"/>
                        <a:pt x="6226" y="1761"/>
                        <a:pt x="6226" y="2478"/>
                      </a:cubicBezTo>
                      <a:cubicBezTo>
                        <a:pt x="6226" y="2905"/>
                        <a:pt x="6185" y="3319"/>
                        <a:pt x="6131" y="3383"/>
                      </a:cubicBezTo>
                      <a:cubicBezTo>
                        <a:pt x="6077" y="3447"/>
                        <a:pt x="5786" y="3212"/>
                        <a:pt x="5480" y="2867"/>
                      </a:cubicBezTo>
                      <a:cubicBezTo>
                        <a:pt x="4929" y="2244"/>
                        <a:pt x="4913" y="2235"/>
                        <a:pt x="4224" y="2478"/>
                      </a:cubicBezTo>
                      <a:cubicBezTo>
                        <a:pt x="1998" y="3262"/>
                        <a:pt x="208" y="5008"/>
                        <a:pt x="30" y="6559"/>
                      </a:cubicBezTo>
                      <a:cubicBezTo>
                        <a:pt x="-9" y="6901"/>
                        <a:pt x="-11" y="8079"/>
                        <a:pt x="30" y="9180"/>
                      </a:cubicBezTo>
                      <a:lnTo>
                        <a:pt x="105" y="11189"/>
                      </a:lnTo>
                      <a:lnTo>
                        <a:pt x="813" y="11245"/>
                      </a:lnTo>
                      <a:lnTo>
                        <a:pt x="1518" y="11300"/>
                      </a:lnTo>
                      <a:lnTo>
                        <a:pt x="1568" y="12428"/>
                      </a:lnTo>
                      <a:cubicBezTo>
                        <a:pt x="1597" y="13048"/>
                        <a:pt x="1699" y="13795"/>
                        <a:pt x="1795" y="14080"/>
                      </a:cubicBezTo>
                      <a:cubicBezTo>
                        <a:pt x="2336" y="15659"/>
                        <a:pt x="4587" y="17295"/>
                        <a:pt x="7183" y="18011"/>
                      </a:cubicBezTo>
                      <a:cubicBezTo>
                        <a:pt x="7890" y="18205"/>
                        <a:pt x="8975" y="18260"/>
                        <a:pt x="10834" y="18209"/>
                      </a:cubicBezTo>
                      <a:cubicBezTo>
                        <a:pt x="13188" y="18145"/>
                        <a:pt x="13630" y="18091"/>
                        <a:pt x="14759" y="17629"/>
                      </a:cubicBezTo>
                      <a:cubicBezTo>
                        <a:pt x="17493" y="16511"/>
                        <a:pt x="19096" y="14845"/>
                        <a:pt x="19173" y="13063"/>
                      </a:cubicBezTo>
                      <a:lnTo>
                        <a:pt x="19206" y="12317"/>
                      </a:lnTo>
                      <a:lnTo>
                        <a:pt x="20130" y="12356"/>
                      </a:lnTo>
                      <a:lnTo>
                        <a:pt x="21050" y="12404"/>
                      </a:lnTo>
                      <a:lnTo>
                        <a:pt x="21117" y="11308"/>
                      </a:lnTo>
                      <a:cubicBezTo>
                        <a:pt x="21156" y="10710"/>
                        <a:pt x="21174" y="9382"/>
                        <a:pt x="21154" y="8354"/>
                      </a:cubicBezTo>
                      <a:lnTo>
                        <a:pt x="21112" y="6496"/>
                      </a:lnTo>
                      <a:lnTo>
                        <a:pt x="20569" y="5535"/>
                      </a:lnTo>
                      <a:cubicBezTo>
                        <a:pt x="19598" y="3823"/>
                        <a:pt x="16289" y="1624"/>
                        <a:pt x="15658" y="2271"/>
                      </a:cubicBezTo>
                      <a:cubicBezTo>
                        <a:pt x="15450" y="2485"/>
                        <a:pt x="15391" y="2471"/>
                        <a:pt x="15285" y="2192"/>
                      </a:cubicBezTo>
                      <a:cubicBezTo>
                        <a:pt x="15109" y="1730"/>
                        <a:pt x="14363" y="1489"/>
                        <a:pt x="12683" y="1334"/>
                      </a:cubicBezTo>
                      <a:lnTo>
                        <a:pt x="11241" y="1199"/>
                      </a:lnTo>
                      <a:lnTo>
                        <a:pt x="11170" y="2605"/>
                      </a:lnTo>
                      <a:cubicBezTo>
                        <a:pt x="11131" y="3375"/>
                        <a:pt x="11078" y="4959"/>
                        <a:pt x="11050" y="6131"/>
                      </a:cubicBezTo>
                      <a:lnTo>
                        <a:pt x="10996" y="8259"/>
                      </a:lnTo>
                      <a:lnTo>
                        <a:pt x="10602" y="8187"/>
                      </a:lnTo>
                      <a:cubicBezTo>
                        <a:pt x="10383" y="8150"/>
                        <a:pt x="10166" y="8054"/>
                        <a:pt x="10122" y="7973"/>
                      </a:cubicBezTo>
                      <a:cubicBezTo>
                        <a:pt x="10078" y="7892"/>
                        <a:pt x="10088" y="6962"/>
                        <a:pt x="10146" y="5908"/>
                      </a:cubicBezTo>
                      <a:cubicBezTo>
                        <a:pt x="10204" y="4854"/>
                        <a:pt x="10253" y="3376"/>
                        <a:pt x="10254" y="2605"/>
                      </a:cubicBezTo>
                      <a:lnTo>
                        <a:pt x="10254" y="1191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6" name="image90.png"/>
                <p:cNvPicPr>
                  <a:picLocks noChangeAspect="1"/>
                </p:cNvPicPr>
                <p:nvPr/>
              </p:nvPicPr>
              <p:blipFill>
                <a:blip r:embed="rId22">
                  <a:extLst/>
                </a:blip>
                <a:stretch>
                  <a:fillRect/>
                </a:stretch>
              </p:blipFill>
              <p:spPr>
                <a:xfrm rot="20678811">
                  <a:off x="158878" y="304001"/>
                  <a:ext cx="2503615" cy="153759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871" name="Group 871"/>
            <p:cNvGrpSpPr/>
            <p:nvPr/>
          </p:nvGrpSpPr>
          <p:grpSpPr>
            <a:xfrm>
              <a:off x="16644106" y="8691817"/>
              <a:ext cx="765737" cy="765739"/>
              <a:chOff x="0" y="0"/>
              <a:chExt cx="765735" cy="765738"/>
            </a:xfrm>
          </p:grpSpPr>
          <p:sp>
            <p:nvSpPr>
              <p:cNvPr id="869" name="Shape 869"/>
              <p:cNvSpPr/>
              <p:nvPr/>
            </p:nvSpPr>
            <p:spPr>
              <a:xfrm>
                <a:off x="0" y="0"/>
                <a:ext cx="765736" cy="765739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870" name="Shape 870"/>
              <p:cNvSpPr/>
              <p:nvPr/>
            </p:nvSpPr>
            <p:spPr>
              <a:xfrm>
                <a:off x="130847" y="13872"/>
                <a:ext cx="504040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5</a:t>
                </a:r>
              </a:p>
            </p:txBody>
          </p:sp>
        </p:grpSp>
        <p:sp>
          <p:nvSpPr>
            <p:cNvPr id="872" name="Shape 872"/>
            <p:cNvSpPr/>
            <p:nvPr/>
          </p:nvSpPr>
          <p:spPr>
            <a:xfrm flipH="1" flipV="1">
              <a:off x="12360158" y="8238768"/>
              <a:ext cx="1167267" cy="46877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875" name="Group 875"/>
            <p:cNvGrpSpPr/>
            <p:nvPr/>
          </p:nvGrpSpPr>
          <p:grpSpPr>
            <a:xfrm>
              <a:off x="8536690" y="3372987"/>
              <a:ext cx="776359" cy="776362"/>
              <a:chOff x="0" y="0"/>
              <a:chExt cx="776358" cy="776361"/>
            </a:xfrm>
          </p:grpSpPr>
          <p:sp>
            <p:nvSpPr>
              <p:cNvPr id="873" name="Shape 873"/>
              <p:cNvSpPr/>
              <p:nvPr/>
            </p:nvSpPr>
            <p:spPr>
              <a:xfrm>
                <a:off x="0" y="0"/>
                <a:ext cx="776359" cy="776362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874" name="Shape 874"/>
              <p:cNvSpPr/>
              <p:nvPr/>
            </p:nvSpPr>
            <p:spPr>
              <a:xfrm>
                <a:off x="132663" y="19184"/>
                <a:ext cx="511033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878" name="Group 878"/>
            <p:cNvGrpSpPr/>
            <p:nvPr/>
          </p:nvGrpSpPr>
          <p:grpSpPr>
            <a:xfrm>
              <a:off x="10939941" y="7645646"/>
              <a:ext cx="1236307" cy="1379646"/>
              <a:chOff x="0" y="0"/>
              <a:chExt cx="1236305" cy="1379644"/>
            </a:xfrm>
          </p:grpSpPr>
          <p:pic>
            <p:nvPicPr>
              <p:cNvPr id="876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0" y="-1"/>
                <a:ext cx="1236306" cy="13796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7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76777" y="171450"/>
                <a:ext cx="557626" cy="5116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81" name="Group 881"/>
            <p:cNvGrpSpPr/>
            <p:nvPr/>
          </p:nvGrpSpPr>
          <p:grpSpPr>
            <a:xfrm>
              <a:off x="11729712" y="4142548"/>
              <a:ext cx="1676347" cy="1205733"/>
              <a:chOff x="0" y="0"/>
              <a:chExt cx="1676345" cy="1205731"/>
            </a:xfrm>
          </p:grpSpPr>
          <p:pic>
            <p:nvPicPr>
              <p:cNvPr id="879" name="image25.png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>
                <a:off x="209763" y="-1"/>
                <a:ext cx="1033672" cy="10336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0" name="image26.png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0" y="607834"/>
                <a:ext cx="1676346" cy="597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84" name="Group 884"/>
            <p:cNvGrpSpPr/>
            <p:nvPr/>
          </p:nvGrpSpPr>
          <p:grpSpPr>
            <a:xfrm>
              <a:off x="11267549" y="9306675"/>
              <a:ext cx="730675" cy="737992"/>
              <a:chOff x="0" y="0"/>
              <a:chExt cx="730673" cy="737991"/>
            </a:xfrm>
          </p:grpSpPr>
          <p:sp>
            <p:nvSpPr>
              <p:cNvPr id="882" name="Shape 882"/>
              <p:cNvSpPr/>
              <p:nvPr/>
            </p:nvSpPr>
            <p:spPr>
              <a:xfrm>
                <a:off x="0" y="3660"/>
                <a:ext cx="730674" cy="730672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883" name="Shape 883"/>
              <p:cNvSpPr/>
              <p:nvPr/>
            </p:nvSpPr>
            <p:spPr>
              <a:xfrm>
                <a:off x="124856" y="-1"/>
                <a:ext cx="480960" cy="737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6</a:t>
                </a:r>
              </a:p>
            </p:txBody>
          </p:sp>
        </p:grpSp>
        <p:sp>
          <p:nvSpPr>
            <p:cNvPr id="885" name="Shape 885"/>
            <p:cNvSpPr/>
            <p:nvPr/>
          </p:nvSpPr>
          <p:spPr>
            <a:xfrm>
              <a:off x="3634309" y="5136707"/>
              <a:ext cx="893538" cy="2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829038" y="5373016"/>
              <a:ext cx="360359" cy="532569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 flipH="1">
              <a:off x="11955264" y="5425782"/>
              <a:ext cx="479804" cy="479804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 flipH="1">
              <a:off x="1044842" y="3446464"/>
              <a:ext cx="3" cy="910726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pic>
          <p:nvPicPr>
            <p:cNvPr id="889" name="image37.pn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74471" y="4607161"/>
              <a:ext cx="2895900" cy="1092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93" name="Group 893"/>
            <p:cNvGrpSpPr/>
            <p:nvPr/>
          </p:nvGrpSpPr>
          <p:grpSpPr>
            <a:xfrm>
              <a:off x="5294544" y="4607161"/>
              <a:ext cx="1021560" cy="1140000"/>
              <a:chOff x="0" y="0"/>
              <a:chExt cx="1021558" cy="1139999"/>
            </a:xfrm>
          </p:grpSpPr>
          <p:pic>
            <p:nvPicPr>
              <p:cNvPr id="890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0"/>
                <a:ext cx="1021560" cy="114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1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63442" y="141667"/>
                <a:ext cx="460765" cy="4227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2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280424" y="294444"/>
                <a:ext cx="460767" cy="4227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96" name="Group 896"/>
            <p:cNvGrpSpPr/>
            <p:nvPr/>
          </p:nvGrpSpPr>
          <p:grpSpPr>
            <a:xfrm>
              <a:off x="7410142" y="4344182"/>
              <a:ext cx="2973467" cy="1626993"/>
              <a:chOff x="0" y="0"/>
              <a:chExt cx="2973466" cy="1626991"/>
            </a:xfrm>
          </p:grpSpPr>
          <p:pic>
            <p:nvPicPr>
              <p:cNvPr id="894" name="image75.png" descr="Misc Database icon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tretch>
                <a:fillRect/>
              </a:stretch>
            </p:blipFill>
            <p:spPr>
              <a:xfrm>
                <a:off x="0" y="0"/>
                <a:ext cx="2973467" cy="16269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  <a:reflection stA="51397" endPos="40000" dir="5400000" sy="-100000" algn="bl" rotWithShape="0"/>
              </a:effectLst>
            </p:spPr>
          </p:pic>
          <p:sp>
            <p:nvSpPr>
              <p:cNvPr id="895" name="Shape 895"/>
              <p:cNvSpPr/>
              <p:nvPr/>
            </p:nvSpPr>
            <p:spPr>
              <a:xfrm>
                <a:off x="414770" y="372728"/>
                <a:ext cx="2144019" cy="1198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317500" dist="25400" dir="5400000" rotWithShape="0">
                  <a:srgbClr val="0433FF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lnSpc>
                    <a:spcPct val="150000"/>
                  </a:lnSpc>
                  <a:defRPr sz="1300" i="1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GRUPO </a:t>
                </a:r>
              </a:p>
              <a:p>
                <a:pPr defTabSz="584200">
                  <a:lnSpc>
                    <a:spcPct val="150000"/>
                  </a:lnSpc>
                  <a:defRPr sz="1300" i="1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INFORMAÇÕES </a:t>
                </a:r>
              </a:p>
              <a:p>
                <a:pPr defTabSz="584200">
                  <a:lnSpc>
                    <a:spcPct val="150000"/>
                  </a:lnSpc>
                  <a:defRPr sz="1300" i="1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SIASI</a:t>
                </a:r>
              </a:p>
            </p:txBody>
          </p:sp>
        </p:grpSp>
        <p:sp>
          <p:nvSpPr>
            <p:cNvPr id="897" name="Shape 897"/>
            <p:cNvSpPr/>
            <p:nvPr/>
          </p:nvSpPr>
          <p:spPr>
            <a:xfrm>
              <a:off x="10292518" y="5177159"/>
              <a:ext cx="846169" cy="3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pic>
          <p:nvPicPr>
            <p:cNvPr id="898" name="image91.png"/>
            <p:cNvPicPr>
              <a:picLocks noChangeAspect="1"/>
            </p:cNvPicPr>
            <p:nvPr/>
          </p:nvPicPr>
          <p:blipFill>
            <a:blip r:embed="rId29">
              <a:extLst/>
            </a:blip>
            <a:srcRect l="28665" r="28665"/>
            <a:stretch>
              <a:fillRect/>
            </a:stretch>
          </p:blipFill>
          <p:spPr>
            <a:xfrm rot="922236">
              <a:off x="16212684" y="6990832"/>
              <a:ext cx="1068404" cy="1309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01" name="Group 901"/>
            <p:cNvGrpSpPr/>
            <p:nvPr/>
          </p:nvGrpSpPr>
          <p:grpSpPr>
            <a:xfrm>
              <a:off x="13542100" y="7197422"/>
              <a:ext cx="2952289" cy="3020235"/>
              <a:chOff x="0" y="0"/>
              <a:chExt cx="2952287" cy="3020233"/>
            </a:xfrm>
          </p:grpSpPr>
          <p:sp>
            <p:nvSpPr>
              <p:cNvPr id="899" name="Shape 899"/>
              <p:cNvSpPr/>
              <p:nvPr/>
            </p:nvSpPr>
            <p:spPr>
              <a:xfrm>
                <a:off x="0" y="2367890"/>
                <a:ext cx="2874669" cy="652344"/>
              </a:xfrm>
              <a:prstGeom prst="rect">
                <a:avLst/>
              </a:prstGeom>
              <a:blipFill rotWithShape="1">
                <a:blip r:embed="rId30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Power Center</a:t>
                </a:r>
              </a:p>
            </p:txBody>
          </p:sp>
          <p:pic>
            <p:nvPicPr>
              <p:cNvPr id="900" name="image93.png"/>
              <p:cNvPicPr>
                <a:picLocks noChangeAspect="1"/>
              </p:cNvPicPr>
              <p:nvPr/>
            </p:nvPicPr>
            <p:blipFill>
              <a:blip r:embed="rId31">
                <a:extLst/>
              </a:blip>
              <a:srcRect l="20833" r="20832"/>
              <a:stretch>
                <a:fillRect/>
              </a:stretch>
            </p:blipFill>
            <p:spPr>
              <a:xfrm>
                <a:off x="63606" y="-1"/>
                <a:ext cx="2888682" cy="25925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02" name="Shape 902"/>
            <p:cNvSpPr/>
            <p:nvPr/>
          </p:nvSpPr>
          <p:spPr>
            <a:xfrm>
              <a:off x="6481616" y="5204144"/>
              <a:ext cx="846168" cy="3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905" name="Group 905"/>
            <p:cNvGrpSpPr/>
            <p:nvPr/>
          </p:nvGrpSpPr>
          <p:grpSpPr>
            <a:xfrm>
              <a:off x="9309536" y="9454604"/>
              <a:ext cx="730675" cy="737992"/>
              <a:chOff x="0" y="0"/>
              <a:chExt cx="730673" cy="737991"/>
            </a:xfrm>
          </p:grpSpPr>
          <p:sp>
            <p:nvSpPr>
              <p:cNvPr id="903" name="Shape 903"/>
              <p:cNvSpPr/>
              <p:nvPr/>
            </p:nvSpPr>
            <p:spPr>
              <a:xfrm>
                <a:off x="0" y="3659"/>
                <a:ext cx="730674" cy="730675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904" name="Shape 904"/>
              <p:cNvSpPr/>
              <p:nvPr/>
            </p:nvSpPr>
            <p:spPr>
              <a:xfrm>
                <a:off x="124856" y="0"/>
                <a:ext cx="480960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7</a:t>
                </a:r>
              </a:p>
            </p:txBody>
          </p:sp>
        </p:grpSp>
        <p:sp>
          <p:nvSpPr>
            <p:cNvPr id="906" name="Shape 906"/>
            <p:cNvSpPr/>
            <p:nvPr/>
          </p:nvSpPr>
          <p:spPr>
            <a:xfrm flipH="1">
              <a:off x="9925903" y="8495461"/>
              <a:ext cx="776361" cy="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909" name="Group 909"/>
            <p:cNvGrpSpPr/>
            <p:nvPr/>
          </p:nvGrpSpPr>
          <p:grpSpPr>
            <a:xfrm>
              <a:off x="12191755" y="3372987"/>
              <a:ext cx="776359" cy="776362"/>
              <a:chOff x="0" y="0"/>
              <a:chExt cx="776358" cy="776361"/>
            </a:xfrm>
          </p:grpSpPr>
          <p:sp>
            <p:nvSpPr>
              <p:cNvPr id="907" name="Shape 907"/>
              <p:cNvSpPr/>
              <p:nvPr/>
            </p:nvSpPr>
            <p:spPr>
              <a:xfrm>
                <a:off x="0" y="0"/>
                <a:ext cx="776359" cy="776362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908" name="Shape 908"/>
              <p:cNvSpPr/>
              <p:nvPr/>
            </p:nvSpPr>
            <p:spPr>
              <a:xfrm>
                <a:off x="132663" y="19184"/>
                <a:ext cx="511033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sp>
          <p:nvSpPr>
            <p:cNvPr id="910" name="Shape 910"/>
            <p:cNvSpPr/>
            <p:nvPr/>
          </p:nvSpPr>
          <p:spPr>
            <a:xfrm flipH="1">
              <a:off x="916694" y="5847141"/>
              <a:ext cx="7313206" cy="1976854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 flipH="1">
              <a:off x="6955558" y="8546829"/>
              <a:ext cx="895332" cy="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 flipH="1">
              <a:off x="2294189" y="8612341"/>
              <a:ext cx="1236306" cy="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915" name="Group 915"/>
            <p:cNvGrpSpPr/>
            <p:nvPr/>
          </p:nvGrpSpPr>
          <p:grpSpPr>
            <a:xfrm>
              <a:off x="283400" y="8047888"/>
              <a:ext cx="1077740" cy="1205741"/>
              <a:chOff x="0" y="0"/>
              <a:chExt cx="1077738" cy="1205739"/>
            </a:xfrm>
          </p:grpSpPr>
          <p:pic>
            <p:nvPicPr>
              <p:cNvPr id="913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0" y="-1"/>
                <a:ext cx="1075429" cy="986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914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rcRect l="58983" t="62374" r="5208" b="431"/>
              <a:stretch>
                <a:fillRect/>
              </a:stretch>
            </p:blipFill>
            <p:spPr>
              <a:xfrm>
                <a:off x="654669" y="715334"/>
                <a:ext cx="423070" cy="490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2" extrusionOk="0">
                    <a:moveTo>
                      <a:pt x="8470" y="12"/>
                    </a:moveTo>
                    <a:cubicBezTo>
                      <a:pt x="7367" y="93"/>
                      <a:pt x="6411" y="587"/>
                      <a:pt x="6140" y="1476"/>
                    </a:cubicBezTo>
                    <a:cubicBezTo>
                      <a:pt x="5890" y="2298"/>
                      <a:pt x="4653" y="3298"/>
                      <a:pt x="3404" y="3706"/>
                    </a:cubicBezTo>
                    <a:cubicBezTo>
                      <a:pt x="1216" y="4421"/>
                      <a:pt x="383" y="6579"/>
                      <a:pt x="1803" y="7818"/>
                    </a:cubicBezTo>
                    <a:cubicBezTo>
                      <a:pt x="2164" y="8134"/>
                      <a:pt x="2452" y="9618"/>
                      <a:pt x="2452" y="11129"/>
                    </a:cubicBezTo>
                    <a:cubicBezTo>
                      <a:pt x="2452" y="13598"/>
                      <a:pt x="2689" y="13900"/>
                      <a:pt x="4762" y="13900"/>
                    </a:cubicBezTo>
                    <a:cubicBezTo>
                      <a:pt x="6031" y="13900"/>
                      <a:pt x="7820" y="14483"/>
                      <a:pt x="8753" y="15207"/>
                    </a:cubicBezTo>
                    <a:cubicBezTo>
                      <a:pt x="9686" y="15930"/>
                      <a:pt x="10959" y="16531"/>
                      <a:pt x="11590" y="16531"/>
                    </a:cubicBezTo>
                    <a:cubicBezTo>
                      <a:pt x="12220" y="16531"/>
                      <a:pt x="13238" y="15930"/>
                      <a:pt x="13860" y="15207"/>
                    </a:cubicBezTo>
                    <a:cubicBezTo>
                      <a:pt x="14752" y="14168"/>
                      <a:pt x="15232" y="14081"/>
                      <a:pt x="16089" y="14806"/>
                    </a:cubicBezTo>
                    <a:cubicBezTo>
                      <a:pt x="17624" y="16109"/>
                      <a:pt x="15778" y="19367"/>
                      <a:pt x="13191" y="19911"/>
                    </a:cubicBezTo>
                    <a:cubicBezTo>
                      <a:pt x="12605" y="20035"/>
                      <a:pt x="4982" y="19982"/>
                      <a:pt x="0" y="20016"/>
                    </a:cubicBezTo>
                    <a:lnTo>
                      <a:pt x="0" y="21532"/>
                    </a:lnTo>
                    <a:lnTo>
                      <a:pt x="11144" y="21532"/>
                    </a:lnTo>
                    <a:cubicBezTo>
                      <a:pt x="14556" y="21462"/>
                      <a:pt x="19886" y="21456"/>
                      <a:pt x="21600" y="21323"/>
                    </a:cubicBezTo>
                    <a:lnTo>
                      <a:pt x="21600" y="19319"/>
                    </a:lnTo>
                    <a:cubicBezTo>
                      <a:pt x="21490" y="19119"/>
                      <a:pt x="21576" y="18673"/>
                      <a:pt x="21600" y="18343"/>
                    </a:cubicBezTo>
                    <a:lnTo>
                      <a:pt x="21600" y="15398"/>
                    </a:lnTo>
                    <a:cubicBezTo>
                      <a:pt x="21271" y="14991"/>
                      <a:pt x="20605" y="14690"/>
                      <a:pt x="19331" y="14301"/>
                    </a:cubicBezTo>
                    <a:cubicBezTo>
                      <a:pt x="16699" y="13499"/>
                      <a:pt x="16579" y="13331"/>
                      <a:pt x="17973" y="12436"/>
                    </a:cubicBezTo>
                    <a:cubicBezTo>
                      <a:pt x="19841" y="11237"/>
                      <a:pt x="19946" y="8754"/>
                      <a:pt x="18196" y="7505"/>
                    </a:cubicBezTo>
                    <a:cubicBezTo>
                      <a:pt x="17213" y="6803"/>
                      <a:pt x="17130" y="6245"/>
                      <a:pt x="17831" y="5118"/>
                    </a:cubicBezTo>
                    <a:cubicBezTo>
                      <a:pt x="19309" y="2742"/>
                      <a:pt x="18143" y="1213"/>
                      <a:pt x="15197" y="1720"/>
                    </a:cubicBezTo>
                    <a:cubicBezTo>
                      <a:pt x="13529" y="2007"/>
                      <a:pt x="12286" y="1796"/>
                      <a:pt x="11590" y="1075"/>
                    </a:cubicBezTo>
                    <a:cubicBezTo>
                      <a:pt x="10806" y="263"/>
                      <a:pt x="9572" y="-68"/>
                      <a:pt x="8470" y="1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18" name="Group 918"/>
            <p:cNvGrpSpPr/>
            <p:nvPr/>
          </p:nvGrpSpPr>
          <p:grpSpPr>
            <a:xfrm>
              <a:off x="11693321" y="6007410"/>
              <a:ext cx="668915" cy="629697"/>
              <a:chOff x="0" y="0"/>
              <a:chExt cx="668914" cy="629695"/>
            </a:xfrm>
          </p:grpSpPr>
          <p:pic>
            <p:nvPicPr>
              <p:cNvPr id="916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-1" y="0"/>
                <a:ext cx="624664" cy="5731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7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rcRect l="58983" t="62350" r="5206" b="402"/>
              <a:stretch>
                <a:fillRect/>
              </a:stretch>
            </p:blipFill>
            <p:spPr>
              <a:xfrm>
                <a:off x="356573" y="267162"/>
                <a:ext cx="312342" cy="362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1" extrusionOk="0">
                    <a:moveTo>
                      <a:pt x="8508" y="11"/>
                    </a:moveTo>
                    <a:cubicBezTo>
                      <a:pt x="7406" y="92"/>
                      <a:pt x="6392" y="609"/>
                      <a:pt x="6120" y="1496"/>
                    </a:cubicBezTo>
                    <a:cubicBezTo>
                      <a:pt x="5870" y="2317"/>
                      <a:pt x="4653" y="3304"/>
                      <a:pt x="3403" y="3712"/>
                    </a:cubicBezTo>
                    <a:cubicBezTo>
                      <a:pt x="1215" y="4426"/>
                      <a:pt x="364" y="6575"/>
                      <a:pt x="1784" y="7813"/>
                    </a:cubicBezTo>
                    <a:cubicBezTo>
                      <a:pt x="2145" y="8128"/>
                      <a:pt x="2443" y="9650"/>
                      <a:pt x="2443" y="11160"/>
                    </a:cubicBezTo>
                    <a:cubicBezTo>
                      <a:pt x="2443" y="13625"/>
                      <a:pt x="2703" y="13894"/>
                      <a:pt x="4776" y="13894"/>
                    </a:cubicBezTo>
                    <a:cubicBezTo>
                      <a:pt x="6045" y="13894"/>
                      <a:pt x="7822" y="14492"/>
                      <a:pt x="8755" y="15214"/>
                    </a:cubicBezTo>
                    <a:cubicBezTo>
                      <a:pt x="9687" y="15937"/>
                      <a:pt x="10952" y="16510"/>
                      <a:pt x="11582" y="16510"/>
                    </a:cubicBezTo>
                    <a:cubicBezTo>
                      <a:pt x="12212" y="16510"/>
                      <a:pt x="13238" y="15937"/>
                      <a:pt x="13860" y="15214"/>
                    </a:cubicBezTo>
                    <a:cubicBezTo>
                      <a:pt x="14752" y="14177"/>
                      <a:pt x="15227" y="14089"/>
                      <a:pt x="16083" y="14813"/>
                    </a:cubicBezTo>
                    <a:cubicBezTo>
                      <a:pt x="17620" y="16114"/>
                      <a:pt x="15762" y="19338"/>
                      <a:pt x="13174" y="19881"/>
                    </a:cubicBezTo>
                    <a:cubicBezTo>
                      <a:pt x="12589" y="20004"/>
                      <a:pt x="4975" y="19989"/>
                      <a:pt x="0" y="20022"/>
                    </a:cubicBezTo>
                    <a:lnTo>
                      <a:pt x="0" y="21531"/>
                    </a:lnTo>
                    <a:lnTo>
                      <a:pt x="11418" y="21531"/>
                    </a:lnTo>
                    <a:cubicBezTo>
                      <a:pt x="14706" y="21461"/>
                      <a:pt x="19927" y="21448"/>
                      <a:pt x="21600" y="21319"/>
                    </a:cubicBezTo>
                    <a:lnTo>
                      <a:pt x="21600" y="19292"/>
                    </a:lnTo>
                    <a:cubicBezTo>
                      <a:pt x="21448" y="19029"/>
                      <a:pt x="21519" y="18526"/>
                      <a:pt x="21600" y="18019"/>
                    </a:cubicBezTo>
                    <a:lnTo>
                      <a:pt x="21600" y="15379"/>
                    </a:lnTo>
                    <a:cubicBezTo>
                      <a:pt x="21273" y="14968"/>
                      <a:pt x="20601" y="14684"/>
                      <a:pt x="19322" y="14295"/>
                    </a:cubicBezTo>
                    <a:cubicBezTo>
                      <a:pt x="16690" y="13495"/>
                      <a:pt x="16583" y="13349"/>
                      <a:pt x="17977" y="12456"/>
                    </a:cubicBezTo>
                    <a:cubicBezTo>
                      <a:pt x="19845" y="11259"/>
                      <a:pt x="19974" y="8754"/>
                      <a:pt x="18224" y="7506"/>
                    </a:cubicBezTo>
                    <a:cubicBezTo>
                      <a:pt x="17241" y="6806"/>
                      <a:pt x="17138" y="6228"/>
                      <a:pt x="17840" y="5102"/>
                    </a:cubicBezTo>
                    <a:cubicBezTo>
                      <a:pt x="19317" y="2731"/>
                      <a:pt x="18151" y="1250"/>
                      <a:pt x="15205" y="1755"/>
                    </a:cubicBezTo>
                    <a:cubicBezTo>
                      <a:pt x="13538" y="2042"/>
                      <a:pt x="12278" y="1815"/>
                      <a:pt x="11582" y="1095"/>
                    </a:cubicBezTo>
                    <a:cubicBezTo>
                      <a:pt x="10798" y="284"/>
                      <a:pt x="9611" y="-69"/>
                      <a:pt x="8508" y="11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21" name="Group 921"/>
            <p:cNvGrpSpPr/>
            <p:nvPr/>
          </p:nvGrpSpPr>
          <p:grpSpPr>
            <a:xfrm>
              <a:off x="3292899" y="9440732"/>
              <a:ext cx="765739" cy="765737"/>
              <a:chOff x="0" y="0"/>
              <a:chExt cx="765738" cy="765735"/>
            </a:xfrm>
          </p:grpSpPr>
          <p:sp>
            <p:nvSpPr>
              <p:cNvPr id="919" name="Shape 919"/>
              <p:cNvSpPr/>
              <p:nvPr/>
            </p:nvSpPr>
            <p:spPr>
              <a:xfrm>
                <a:off x="0" y="0"/>
                <a:ext cx="765739" cy="765736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920" name="Shape 920"/>
              <p:cNvSpPr/>
              <p:nvPr/>
            </p:nvSpPr>
            <p:spPr>
              <a:xfrm>
                <a:off x="130847" y="13871"/>
                <a:ext cx="504042" cy="737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8</a:t>
                </a:r>
              </a:p>
            </p:txBody>
          </p:sp>
        </p:grpSp>
        <p:sp>
          <p:nvSpPr>
            <p:cNvPr id="922" name="Shape 922"/>
            <p:cNvSpPr/>
            <p:nvPr/>
          </p:nvSpPr>
          <p:spPr>
            <a:xfrm flipH="1">
              <a:off x="1982730" y="3446464"/>
              <a:ext cx="2" cy="910726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14851543" y="5720567"/>
              <a:ext cx="2721222" cy="652344"/>
            </a:xfrm>
            <a:prstGeom prst="rect">
              <a:avLst/>
            </a:prstGeom>
            <a:blipFill rotWithShape="1">
              <a:blip r:embed="rId3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QWStampWS</a:t>
              </a:r>
            </a:p>
          </p:txBody>
        </p:sp>
        <p:pic>
          <p:nvPicPr>
            <p:cNvPr id="924" name="image93.png"/>
            <p:cNvPicPr>
              <a:picLocks noChangeAspect="1"/>
            </p:cNvPicPr>
            <p:nvPr/>
          </p:nvPicPr>
          <p:blipFill>
            <a:blip r:embed="rId31">
              <a:extLst/>
            </a:blip>
            <a:srcRect l="20833" r="20833"/>
            <a:stretch>
              <a:fillRect/>
            </a:stretch>
          </p:blipFill>
          <p:spPr>
            <a:xfrm>
              <a:off x="15270553" y="4233198"/>
              <a:ext cx="1883425" cy="1690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27" name="Group 927"/>
            <p:cNvGrpSpPr/>
            <p:nvPr/>
          </p:nvGrpSpPr>
          <p:grpSpPr>
            <a:xfrm>
              <a:off x="15846817" y="3392171"/>
              <a:ext cx="730674" cy="737993"/>
              <a:chOff x="0" y="0"/>
              <a:chExt cx="730673" cy="737991"/>
            </a:xfrm>
          </p:grpSpPr>
          <p:sp>
            <p:nvSpPr>
              <p:cNvPr id="925" name="Shape 925"/>
              <p:cNvSpPr/>
              <p:nvPr/>
            </p:nvSpPr>
            <p:spPr>
              <a:xfrm>
                <a:off x="0" y="3660"/>
                <a:ext cx="730674" cy="730672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926" name="Shape 926"/>
              <p:cNvSpPr/>
              <p:nvPr/>
            </p:nvSpPr>
            <p:spPr>
              <a:xfrm>
                <a:off x="124856" y="-1"/>
                <a:ext cx="480960" cy="737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sp>
          <p:nvSpPr>
            <p:cNvPr id="928" name="Shape 928"/>
            <p:cNvSpPr/>
            <p:nvPr/>
          </p:nvSpPr>
          <p:spPr>
            <a:xfrm>
              <a:off x="13708959" y="5078378"/>
              <a:ext cx="1077693" cy="2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grpSp>
          <p:nvGrpSpPr>
            <p:cNvPr id="931" name="Group 931"/>
            <p:cNvGrpSpPr/>
            <p:nvPr/>
          </p:nvGrpSpPr>
          <p:grpSpPr>
            <a:xfrm>
              <a:off x="7982942" y="7475410"/>
              <a:ext cx="1916388" cy="2350688"/>
              <a:chOff x="0" y="0"/>
              <a:chExt cx="1916386" cy="2350687"/>
            </a:xfrm>
          </p:grpSpPr>
          <p:sp>
            <p:nvSpPr>
              <p:cNvPr id="929" name="Shape 929"/>
              <p:cNvSpPr/>
              <p:nvPr/>
            </p:nvSpPr>
            <p:spPr>
              <a:xfrm>
                <a:off x="178449" y="1610190"/>
                <a:ext cx="981618" cy="740498"/>
              </a:xfrm>
              <a:prstGeom prst="rect">
                <a:avLst/>
              </a:prstGeom>
              <a:blipFill rotWithShape="1">
                <a:blip r:embed="rId30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400">
                    <a:solidFill>
                      <a:srgbClr val="FFFFFF"/>
                    </a:solidFill>
                  </a:defRPr>
                </a:pPr>
                <a:r>
                  <a:t>Power </a:t>
                </a:r>
              </a:p>
              <a:p>
                <a:pPr defTabSz="584200">
                  <a:defRPr sz="1400">
                    <a:solidFill>
                      <a:srgbClr val="FFFFFF"/>
                    </a:solidFill>
                  </a:defRPr>
                </a:pPr>
                <a:r>
                  <a:t>Center</a:t>
                </a:r>
              </a:p>
            </p:txBody>
          </p:sp>
          <p:pic>
            <p:nvPicPr>
              <p:cNvPr id="930" name="image93.png"/>
              <p:cNvPicPr>
                <a:picLocks noChangeAspect="1"/>
              </p:cNvPicPr>
              <p:nvPr/>
            </p:nvPicPr>
            <p:blipFill>
              <a:blip r:embed="rId31">
                <a:extLst/>
              </a:blip>
              <a:srcRect l="20833" r="20833"/>
              <a:stretch>
                <a:fillRect/>
              </a:stretch>
            </p:blipFill>
            <p:spPr>
              <a:xfrm>
                <a:off x="0" y="0"/>
                <a:ext cx="1916387" cy="17199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34" name="Group 934"/>
            <p:cNvGrpSpPr/>
            <p:nvPr/>
          </p:nvGrpSpPr>
          <p:grpSpPr>
            <a:xfrm>
              <a:off x="595406" y="9440732"/>
              <a:ext cx="765737" cy="765737"/>
              <a:chOff x="0" y="0"/>
              <a:chExt cx="765735" cy="765735"/>
            </a:xfrm>
          </p:grpSpPr>
          <p:sp>
            <p:nvSpPr>
              <p:cNvPr id="932" name="Shape 932"/>
              <p:cNvSpPr/>
              <p:nvPr/>
            </p:nvSpPr>
            <p:spPr>
              <a:xfrm>
                <a:off x="0" y="0"/>
                <a:ext cx="765736" cy="765736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  <a:endParaRPr/>
              </a:p>
            </p:txBody>
          </p:sp>
          <p:sp>
            <p:nvSpPr>
              <p:cNvPr id="933" name="Shape 933"/>
              <p:cNvSpPr/>
              <p:nvPr/>
            </p:nvSpPr>
            <p:spPr>
              <a:xfrm>
                <a:off x="130847" y="13871"/>
                <a:ext cx="504040" cy="737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r>
                  <a:t>9</a:t>
                </a:r>
              </a:p>
            </p:txBody>
          </p:sp>
        </p:grpSp>
      </p:grpSp>
      <p:grpSp>
        <p:nvGrpSpPr>
          <p:cNvPr id="952" name="Group 952"/>
          <p:cNvGrpSpPr/>
          <p:nvPr/>
        </p:nvGrpSpPr>
        <p:grpSpPr>
          <a:xfrm>
            <a:off x="1043865" y="2937445"/>
            <a:ext cx="2508176" cy="2731160"/>
            <a:chOff x="0" y="0"/>
            <a:chExt cx="2508175" cy="2731158"/>
          </a:xfrm>
        </p:grpSpPr>
        <p:grpSp>
          <p:nvGrpSpPr>
            <p:cNvPr id="939" name="Group 939"/>
            <p:cNvGrpSpPr/>
            <p:nvPr/>
          </p:nvGrpSpPr>
          <p:grpSpPr>
            <a:xfrm>
              <a:off x="0" y="0"/>
              <a:ext cx="1923227" cy="2146210"/>
              <a:chOff x="0" y="0"/>
              <a:chExt cx="1923226" cy="2146209"/>
            </a:xfrm>
          </p:grpSpPr>
          <p:pic>
            <p:nvPicPr>
              <p:cNvPr id="936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7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8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3" name="Group 943"/>
            <p:cNvGrpSpPr/>
            <p:nvPr/>
          </p:nvGrpSpPr>
          <p:grpSpPr>
            <a:xfrm>
              <a:off x="194982" y="194982"/>
              <a:ext cx="1923228" cy="2146211"/>
              <a:chOff x="0" y="0"/>
              <a:chExt cx="1923226" cy="2146209"/>
            </a:xfrm>
          </p:grpSpPr>
          <p:pic>
            <p:nvPicPr>
              <p:cNvPr id="940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1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2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47" name="Group 947"/>
            <p:cNvGrpSpPr/>
            <p:nvPr/>
          </p:nvGrpSpPr>
          <p:grpSpPr>
            <a:xfrm>
              <a:off x="389965" y="389965"/>
              <a:ext cx="1923228" cy="2146211"/>
              <a:chOff x="0" y="0"/>
              <a:chExt cx="1923226" cy="2146209"/>
            </a:xfrm>
          </p:grpSpPr>
          <p:pic>
            <p:nvPicPr>
              <p:cNvPr id="944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5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6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951" name="Group 951"/>
            <p:cNvGrpSpPr/>
            <p:nvPr/>
          </p:nvGrpSpPr>
          <p:grpSpPr>
            <a:xfrm>
              <a:off x="584948" y="584948"/>
              <a:ext cx="1923228" cy="2146211"/>
              <a:chOff x="0" y="0"/>
              <a:chExt cx="1923226" cy="2146209"/>
            </a:xfrm>
          </p:grpSpPr>
          <p:pic>
            <p:nvPicPr>
              <p:cNvPr id="948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9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50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60" name="Group 960"/>
          <p:cNvGrpSpPr/>
          <p:nvPr/>
        </p:nvGrpSpPr>
        <p:grpSpPr>
          <a:xfrm>
            <a:off x="680622" y="7950674"/>
            <a:ext cx="1920866" cy="1691924"/>
            <a:chOff x="0" y="0"/>
            <a:chExt cx="1920865" cy="1691923"/>
          </a:xfrm>
        </p:grpSpPr>
        <p:pic>
          <p:nvPicPr>
            <p:cNvPr id="953" name="image12.png"/>
            <p:cNvPicPr>
              <a:picLocks noChangeAspect="1"/>
            </p:cNvPicPr>
            <p:nvPr/>
          </p:nvPicPr>
          <p:blipFill>
            <a:blip r:embed="rId33">
              <a:extLst/>
            </a:blip>
            <a:stretch>
              <a:fillRect/>
            </a:stretch>
          </p:blipFill>
          <p:spPr>
            <a:xfrm>
              <a:off x="921296" y="905849"/>
              <a:ext cx="786075" cy="786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59" name="Group 959"/>
            <p:cNvGrpSpPr/>
            <p:nvPr/>
          </p:nvGrpSpPr>
          <p:grpSpPr>
            <a:xfrm>
              <a:off x="0" y="0"/>
              <a:ext cx="1920866" cy="1494199"/>
              <a:chOff x="0" y="0"/>
              <a:chExt cx="1920865" cy="1494198"/>
            </a:xfrm>
          </p:grpSpPr>
          <p:grpSp>
            <p:nvGrpSpPr>
              <p:cNvPr id="956" name="Group 956"/>
              <p:cNvGrpSpPr/>
              <p:nvPr/>
            </p:nvGrpSpPr>
            <p:grpSpPr>
              <a:xfrm>
                <a:off x="39559" y="0"/>
                <a:ext cx="1881307" cy="1338720"/>
                <a:chOff x="0" y="0"/>
                <a:chExt cx="1881305" cy="1338719"/>
              </a:xfrm>
            </p:grpSpPr>
            <p:pic>
              <p:nvPicPr>
                <p:cNvPr id="954" name="image17.png"/>
                <p:cNvPicPr>
                  <a:picLocks noChangeAspect="1"/>
                </p:cNvPicPr>
                <p:nvPr/>
              </p:nvPicPr>
              <p:blipFill>
                <a:blip r:embed="rId34">
                  <a:extLst/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1881306" cy="13387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55" name="image18.png"/>
                <p:cNvPicPr>
                  <a:picLocks noChangeAspect="1"/>
                </p:cNvPicPr>
                <p:nvPr/>
              </p:nvPicPr>
              <p:blipFill>
                <a:blip r:embed="rId35">
                  <a:extLst/>
                </a:blip>
                <a:stretch>
                  <a:fillRect/>
                </a:stretch>
              </p:blipFill>
              <p:spPr>
                <a:xfrm>
                  <a:off x="10265" y="340530"/>
                  <a:ext cx="830743" cy="77087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957" name="image39.tif"/>
              <p:cNvPicPr>
                <a:picLocks noChangeAspect="1"/>
              </p:cNvPicPr>
              <p:nvPr/>
            </p:nvPicPr>
            <p:blipFill>
              <a:blip r:embed="rId36">
                <a:extLst/>
              </a:blip>
              <a:srcRect l="3125" t="3319" r="1887" b="2821"/>
              <a:stretch>
                <a:fillRect/>
              </a:stretch>
            </p:blipFill>
            <p:spPr>
              <a:xfrm>
                <a:off x="-1" y="1263217"/>
                <a:ext cx="233761" cy="230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02" y="0"/>
                    </a:moveTo>
                    <a:cubicBezTo>
                      <a:pt x="10719" y="638"/>
                      <a:pt x="9110" y="1777"/>
                      <a:pt x="5978" y="4045"/>
                    </a:cubicBezTo>
                    <a:lnTo>
                      <a:pt x="0" y="8388"/>
                    </a:lnTo>
                    <a:cubicBezTo>
                      <a:pt x="148" y="8730"/>
                      <a:pt x="235" y="9198"/>
                      <a:pt x="440" y="9427"/>
                    </a:cubicBezTo>
                    <a:cubicBezTo>
                      <a:pt x="1516" y="10630"/>
                      <a:pt x="1516" y="10752"/>
                      <a:pt x="440" y="11171"/>
                    </a:cubicBezTo>
                    <a:cubicBezTo>
                      <a:pt x="254" y="11243"/>
                      <a:pt x="163" y="11524"/>
                      <a:pt x="37" y="11728"/>
                    </a:cubicBezTo>
                    <a:cubicBezTo>
                      <a:pt x="141" y="11899"/>
                      <a:pt x="237" y="12101"/>
                      <a:pt x="367" y="12210"/>
                    </a:cubicBezTo>
                    <a:cubicBezTo>
                      <a:pt x="1339" y="13027"/>
                      <a:pt x="1339" y="13239"/>
                      <a:pt x="367" y="14326"/>
                    </a:cubicBezTo>
                    <a:cubicBezTo>
                      <a:pt x="262" y="14444"/>
                      <a:pt x="204" y="14709"/>
                      <a:pt x="110" y="14882"/>
                    </a:cubicBezTo>
                    <a:lnTo>
                      <a:pt x="4437" y="18223"/>
                    </a:lnTo>
                    <a:lnTo>
                      <a:pt x="8801" y="21600"/>
                    </a:lnTo>
                    <a:cubicBezTo>
                      <a:pt x="10227" y="20974"/>
                      <a:pt x="11949" y="19757"/>
                      <a:pt x="15219" y="17406"/>
                    </a:cubicBezTo>
                    <a:lnTo>
                      <a:pt x="21380" y="12990"/>
                    </a:lnTo>
                    <a:cubicBezTo>
                      <a:pt x="21307" y="12810"/>
                      <a:pt x="21279" y="12405"/>
                      <a:pt x="21197" y="12322"/>
                    </a:cubicBezTo>
                    <a:cubicBezTo>
                      <a:pt x="20534" y="11651"/>
                      <a:pt x="20534" y="11285"/>
                      <a:pt x="21197" y="10614"/>
                    </a:cubicBezTo>
                    <a:cubicBezTo>
                      <a:pt x="21380" y="10430"/>
                      <a:pt x="21468" y="9723"/>
                      <a:pt x="21600" y="9093"/>
                    </a:cubicBezTo>
                    <a:cubicBezTo>
                      <a:pt x="21587" y="9085"/>
                      <a:pt x="21577" y="8782"/>
                      <a:pt x="21563" y="8796"/>
                    </a:cubicBezTo>
                    <a:cubicBezTo>
                      <a:pt x="20662" y="9708"/>
                      <a:pt x="18602" y="7918"/>
                      <a:pt x="18960" y="6532"/>
                    </a:cubicBezTo>
                    <a:cubicBezTo>
                      <a:pt x="19226" y="5505"/>
                      <a:pt x="18321" y="4355"/>
                      <a:pt x="15439" y="2153"/>
                    </a:cubicBezTo>
                    <a:cubicBezTo>
                      <a:pt x="13945" y="1011"/>
                      <a:pt x="13036" y="429"/>
                      <a:pt x="12102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58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18449" y="1023768"/>
                <a:ext cx="196892" cy="2197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964" name="Group 964"/>
          <p:cNvGrpSpPr/>
          <p:nvPr/>
        </p:nvGrpSpPr>
        <p:grpSpPr>
          <a:xfrm>
            <a:off x="3728942" y="7956312"/>
            <a:ext cx="1570020" cy="1680630"/>
            <a:chOff x="-1" y="0"/>
            <a:chExt cx="1570018" cy="1680629"/>
          </a:xfrm>
        </p:grpSpPr>
        <p:pic>
          <p:nvPicPr>
            <p:cNvPr id="961" name="image39.tif"/>
            <p:cNvPicPr>
              <a:picLocks noChangeAspect="1"/>
            </p:cNvPicPr>
            <p:nvPr/>
          </p:nvPicPr>
          <p:blipFill>
            <a:blip r:embed="rId36">
              <a:extLst/>
            </a:blip>
            <a:srcRect l="3125" t="3320" r="1850" b="2900"/>
            <a:stretch>
              <a:fillRect/>
            </a:stretch>
          </p:blipFill>
          <p:spPr>
            <a:xfrm>
              <a:off x="-2" y="1052772"/>
              <a:ext cx="636192" cy="627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7" y="0"/>
                  </a:moveTo>
                  <a:cubicBezTo>
                    <a:pt x="10704" y="638"/>
                    <a:pt x="9073" y="1812"/>
                    <a:pt x="5942" y="4082"/>
                  </a:cubicBezTo>
                  <a:lnTo>
                    <a:pt x="0" y="8397"/>
                  </a:lnTo>
                  <a:cubicBezTo>
                    <a:pt x="148" y="8740"/>
                    <a:pt x="240" y="9192"/>
                    <a:pt x="445" y="9421"/>
                  </a:cubicBezTo>
                  <a:cubicBezTo>
                    <a:pt x="1520" y="10626"/>
                    <a:pt x="1520" y="10764"/>
                    <a:pt x="445" y="11182"/>
                  </a:cubicBezTo>
                  <a:cubicBezTo>
                    <a:pt x="259" y="11255"/>
                    <a:pt x="166" y="11538"/>
                    <a:pt x="40" y="11742"/>
                  </a:cubicBezTo>
                  <a:cubicBezTo>
                    <a:pt x="144" y="11913"/>
                    <a:pt x="234" y="12096"/>
                    <a:pt x="364" y="12206"/>
                  </a:cubicBezTo>
                  <a:cubicBezTo>
                    <a:pt x="1336" y="13022"/>
                    <a:pt x="1336" y="13236"/>
                    <a:pt x="364" y="14323"/>
                  </a:cubicBezTo>
                  <a:cubicBezTo>
                    <a:pt x="259" y="14441"/>
                    <a:pt x="201" y="14736"/>
                    <a:pt x="108" y="14910"/>
                  </a:cubicBezTo>
                  <a:lnTo>
                    <a:pt x="4447" y="18241"/>
                  </a:lnTo>
                  <a:lnTo>
                    <a:pt x="8799" y="21600"/>
                  </a:lnTo>
                  <a:cubicBezTo>
                    <a:pt x="10225" y="20974"/>
                    <a:pt x="11945" y="19761"/>
                    <a:pt x="15213" y="17408"/>
                  </a:cubicBezTo>
                  <a:lnTo>
                    <a:pt x="21371" y="12985"/>
                  </a:lnTo>
                  <a:cubicBezTo>
                    <a:pt x="21298" y="12805"/>
                    <a:pt x="21251" y="12412"/>
                    <a:pt x="21169" y="12329"/>
                  </a:cubicBezTo>
                  <a:cubicBezTo>
                    <a:pt x="20506" y="11657"/>
                    <a:pt x="20506" y="11295"/>
                    <a:pt x="21169" y="10623"/>
                  </a:cubicBezTo>
                  <a:cubicBezTo>
                    <a:pt x="21352" y="10438"/>
                    <a:pt x="21468" y="9738"/>
                    <a:pt x="21600" y="9107"/>
                  </a:cubicBezTo>
                  <a:cubicBezTo>
                    <a:pt x="21587" y="9098"/>
                    <a:pt x="21586" y="8793"/>
                    <a:pt x="21573" y="8807"/>
                  </a:cubicBezTo>
                  <a:cubicBezTo>
                    <a:pt x="20672" y="9720"/>
                    <a:pt x="18601" y="7913"/>
                    <a:pt x="18959" y="6526"/>
                  </a:cubicBezTo>
                  <a:cubicBezTo>
                    <a:pt x="19224" y="5498"/>
                    <a:pt x="18323" y="4389"/>
                    <a:pt x="15442" y="2185"/>
                  </a:cubicBezTo>
                  <a:cubicBezTo>
                    <a:pt x="13948" y="1042"/>
                    <a:pt x="13021" y="429"/>
                    <a:pt x="1208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962" name="image23.png"/>
            <p:cNvPicPr>
              <a:picLocks noChangeAspect="1"/>
            </p:cNvPicPr>
            <p:nvPr/>
          </p:nvPicPr>
          <p:blipFill>
            <a:blip r:embed="rId37">
              <a:extLst/>
            </a:blip>
            <a:stretch>
              <a:fillRect/>
            </a:stretch>
          </p:blipFill>
          <p:spPr>
            <a:xfrm>
              <a:off x="786333" y="0"/>
              <a:ext cx="783685" cy="1574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3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50192" y="196479"/>
              <a:ext cx="535642" cy="597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68" name="Group 968"/>
          <p:cNvGrpSpPr/>
          <p:nvPr/>
        </p:nvGrpSpPr>
        <p:grpSpPr>
          <a:xfrm>
            <a:off x="523454" y="10669869"/>
            <a:ext cx="1761104" cy="1339459"/>
            <a:chOff x="0" y="0"/>
            <a:chExt cx="1761103" cy="1339457"/>
          </a:xfrm>
        </p:grpSpPr>
        <p:pic>
          <p:nvPicPr>
            <p:cNvPr id="965" name="image22.png"/>
            <p:cNvPicPr>
              <a:picLocks noChangeAspect="1"/>
            </p:cNvPicPr>
            <p:nvPr/>
          </p:nvPicPr>
          <p:blipFill>
            <a:blip r:embed="rId38">
              <a:extLst/>
            </a:blip>
            <a:stretch>
              <a:fillRect/>
            </a:stretch>
          </p:blipFill>
          <p:spPr>
            <a:xfrm>
              <a:off x="-1" y="0"/>
              <a:ext cx="1339460" cy="13394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70343" dir="3600000" rotWithShape="0">
                <a:srgbClr val="A6AAA9">
                  <a:alpha val="70000"/>
                </a:srgbClr>
              </a:outerShdw>
            </a:effectLst>
          </p:spPr>
        </p:pic>
        <p:pic>
          <p:nvPicPr>
            <p:cNvPr id="966" name="image39.tif"/>
            <p:cNvPicPr>
              <a:picLocks noChangeAspect="1"/>
            </p:cNvPicPr>
            <p:nvPr/>
          </p:nvPicPr>
          <p:blipFill>
            <a:blip r:embed="rId36">
              <a:extLst/>
            </a:blip>
            <a:srcRect l="3125" t="3319" r="1839" b="2961"/>
            <a:stretch>
              <a:fillRect/>
            </a:stretch>
          </p:blipFill>
          <p:spPr>
            <a:xfrm>
              <a:off x="1274534" y="819327"/>
              <a:ext cx="486570" cy="47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0"/>
                  </a:moveTo>
                  <a:cubicBezTo>
                    <a:pt x="10703" y="639"/>
                    <a:pt x="9067" y="1784"/>
                    <a:pt x="5937" y="4056"/>
                  </a:cubicBezTo>
                  <a:lnTo>
                    <a:pt x="0" y="8397"/>
                  </a:lnTo>
                  <a:cubicBezTo>
                    <a:pt x="148" y="8740"/>
                    <a:pt x="236" y="9186"/>
                    <a:pt x="440" y="9415"/>
                  </a:cubicBezTo>
                  <a:cubicBezTo>
                    <a:pt x="1516" y="10621"/>
                    <a:pt x="1516" y="10766"/>
                    <a:pt x="440" y="11184"/>
                  </a:cubicBezTo>
                  <a:cubicBezTo>
                    <a:pt x="255" y="11256"/>
                    <a:pt x="179" y="11534"/>
                    <a:pt x="53" y="11738"/>
                  </a:cubicBezTo>
                  <a:cubicBezTo>
                    <a:pt x="157" y="11909"/>
                    <a:pt x="258" y="12110"/>
                    <a:pt x="388" y="12220"/>
                  </a:cubicBezTo>
                  <a:cubicBezTo>
                    <a:pt x="1359" y="13037"/>
                    <a:pt x="1359" y="13258"/>
                    <a:pt x="388" y="14346"/>
                  </a:cubicBezTo>
                  <a:cubicBezTo>
                    <a:pt x="283" y="14464"/>
                    <a:pt x="216" y="14762"/>
                    <a:pt x="123" y="14936"/>
                  </a:cubicBezTo>
                  <a:lnTo>
                    <a:pt x="4440" y="18259"/>
                  </a:lnTo>
                  <a:lnTo>
                    <a:pt x="8809" y="21600"/>
                  </a:lnTo>
                  <a:cubicBezTo>
                    <a:pt x="10234" y="20974"/>
                    <a:pt x="11937" y="19774"/>
                    <a:pt x="15205" y="17419"/>
                  </a:cubicBezTo>
                  <a:lnTo>
                    <a:pt x="21389" y="12989"/>
                  </a:lnTo>
                  <a:cubicBezTo>
                    <a:pt x="21315" y="12810"/>
                    <a:pt x="21241" y="12410"/>
                    <a:pt x="21160" y="12328"/>
                  </a:cubicBezTo>
                  <a:cubicBezTo>
                    <a:pt x="20497" y="11655"/>
                    <a:pt x="20497" y="11285"/>
                    <a:pt x="21160" y="10612"/>
                  </a:cubicBezTo>
                  <a:cubicBezTo>
                    <a:pt x="21342" y="10427"/>
                    <a:pt x="21468" y="9762"/>
                    <a:pt x="21600" y="9130"/>
                  </a:cubicBezTo>
                  <a:cubicBezTo>
                    <a:pt x="21587" y="9122"/>
                    <a:pt x="21596" y="8812"/>
                    <a:pt x="21582" y="8826"/>
                  </a:cubicBezTo>
                  <a:cubicBezTo>
                    <a:pt x="20681" y="9739"/>
                    <a:pt x="18582" y="7928"/>
                    <a:pt x="18940" y="6539"/>
                  </a:cubicBezTo>
                  <a:cubicBezTo>
                    <a:pt x="19206" y="5511"/>
                    <a:pt x="18332" y="4386"/>
                    <a:pt x="15451" y="2180"/>
                  </a:cubicBezTo>
                  <a:cubicBezTo>
                    <a:pt x="13957" y="1036"/>
                    <a:pt x="13019" y="429"/>
                    <a:pt x="1208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967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215069" y="170911"/>
              <a:ext cx="409620" cy="457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72" name="Group 972"/>
          <p:cNvGrpSpPr/>
          <p:nvPr/>
        </p:nvGrpSpPr>
        <p:grpSpPr>
          <a:xfrm>
            <a:off x="3881392" y="10499275"/>
            <a:ext cx="1265120" cy="1680518"/>
            <a:chOff x="0" y="0"/>
            <a:chExt cx="1265119" cy="1680516"/>
          </a:xfrm>
        </p:grpSpPr>
        <p:pic>
          <p:nvPicPr>
            <p:cNvPr id="969" name="image24.png"/>
            <p:cNvPicPr>
              <a:picLocks noChangeAspect="1"/>
            </p:cNvPicPr>
            <p:nvPr/>
          </p:nvPicPr>
          <p:blipFill>
            <a:blip r:embed="rId39">
              <a:extLst/>
            </a:blip>
            <a:stretch>
              <a:fillRect/>
            </a:stretch>
          </p:blipFill>
          <p:spPr>
            <a:xfrm>
              <a:off x="0" y="-1"/>
              <a:ext cx="1265120" cy="1380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0" name="image39.tif"/>
            <p:cNvPicPr>
              <a:picLocks noChangeAspect="1"/>
            </p:cNvPicPr>
            <p:nvPr/>
          </p:nvPicPr>
          <p:blipFill>
            <a:blip r:embed="rId36">
              <a:extLst/>
            </a:blip>
            <a:srcRect l="3125" t="3320" r="1837" b="2936"/>
            <a:stretch>
              <a:fillRect/>
            </a:stretch>
          </p:blipFill>
          <p:spPr>
            <a:xfrm>
              <a:off x="454751" y="1364207"/>
              <a:ext cx="320676" cy="316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3" y="0"/>
                  </a:moveTo>
                  <a:cubicBezTo>
                    <a:pt x="10701" y="638"/>
                    <a:pt x="9064" y="1794"/>
                    <a:pt x="5935" y="4065"/>
                  </a:cubicBezTo>
                  <a:lnTo>
                    <a:pt x="0" y="8402"/>
                  </a:lnTo>
                  <a:cubicBezTo>
                    <a:pt x="148" y="8745"/>
                    <a:pt x="250" y="9202"/>
                    <a:pt x="454" y="9431"/>
                  </a:cubicBezTo>
                  <a:cubicBezTo>
                    <a:pt x="1530" y="10637"/>
                    <a:pt x="1530" y="10775"/>
                    <a:pt x="454" y="11193"/>
                  </a:cubicBezTo>
                  <a:cubicBezTo>
                    <a:pt x="269" y="11266"/>
                    <a:pt x="153" y="11558"/>
                    <a:pt x="27" y="11762"/>
                  </a:cubicBezTo>
                  <a:cubicBezTo>
                    <a:pt x="131" y="11933"/>
                    <a:pt x="244" y="12113"/>
                    <a:pt x="374" y="12223"/>
                  </a:cubicBezTo>
                  <a:cubicBezTo>
                    <a:pt x="1346" y="13039"/>
                    <a:pt x="1346" y="13249"/>
                    <a:pt x="374" y="14337"/>
                  </a:cubicBezTo>
                  <a:cubicBezTo>
                    <a:pt x="269" y="14455"/>
                    <a:pt x="200" y="14732"/>
                    <a:pt x="107" y="14906"/>
                  </a:cubicBezTo>
                  <a:lnTo>
                    <a:pt x="4438" y="18239"/>
                  </a:lnTo>
                  <a:lnTo>
                    <a:pt x="8795" y="21600"/>
                  </a:lnTo>
                  <a:cubicBezTo>
                    <a:pt x="10220" y="20974"/>
                    <a:pt x="11943" y="19780"/>
                    <a:pt x="15211" y="17426"/>
                  </a:cubicBezTo>
                  <a:lnTo>
                    <a:pt x="21359" y="12982"/>
                  </a:lnTo>
                  <a:cubicBezTo>
                    <a:pt x="21286" y="12802"/>
                    <a:pt x="21254" y="12414"/>
                    <a:pt x="21172" y="12331"/>
                  </a:cubicBezTo>
                  <a:cubicBezTo>
                    <a:pt x="20510" y="11659"/>
                    <a:pt x="20510" y="11296"/>
                    <a:pt x="21172" y="10624"/>
                  </a:cubicBezTo>
                  <a:cubicBezTo>
                    <a:pt x="21355" y="10440"/>
                    <a:pt x="21468" y="9737"/>
                    <a:pt x="21600" y="9106"/>
                  </a:cubicBezTo>
                  <a:cubicBezTo>
                    <a:pt x="21587" y="9097"/>
                    <a:pt x="21586" y="8794"/>
                    <a:pt x="21573" y="8808"/>
                  </a:cubicBezTo>
                  <a:cubicBezTo>
                    <a:pt x="20673" y="9721"/>
                    <a:pt x="18596" y="7919"/>
                    <a:pt x="18953" y="6531"/>
                  </a:cubicBezTo>
                  <a:cubicBezTo>
                    <a:pt x="19218" y="5503"/>
                    <a:pt x="18332" y="4400"/>
                    <a:pt x="15451" y="2195"/>
                  </a:cubicBezTo>
                  <a:cubicBezTo>
                    <a:pt x="13958" y="1052"/>
                    <a:pt x="13017" y="429"/>
                    <a:pt x="12083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971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835689" y="1283911"/>
              <a:ext cx="269956" cy="301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76" name="Group 976"/>
          <p:cNvGrpSpPr/>
          <p:nvPr/>
        </p:nvGrpSpPr>
        <p:grpSpPr>
          <a:xfrm rot="180309">
            <a:off x="2224823" y="6492008"/>
            <a:ext cx="1269891" cy="1068837"/>
            <a:chOff x="0" y="0"/>
            <a:chExt cx="1269890" cy="1068835"/>
          </a:xfrm>
        </p:grpSpPr>
        <p:sp>
          <p:nvSpPr>
            <p:cNvPr id="973" name="Shape 973"/>
            <p:cNvSpPr/>
            <p:nvPr/>
          </p:nvSpPr>
          <p:spPr>
            <a:xfrm>
              <a:off x="634943" y="0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-1" y="144411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269888" y="144411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  <a:endParaRPr/>
            </a:p>
          </p:txBody>
        </p:sp>
      </p:grp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Shape 982"/>
          <p:cNvSpPr/>
          <p:nvPr/>
        </p:nvSpPr>
        <p:spPr>
          <a:xfrm>
            <a:off x="430132" y="400200"/>
            <a:ext cx="613164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a Caixa</a:t>
            </a:r>
          </a:p>
        </p:txBody>
      </p:sp>
      <p:pic>
        <p:nvPicPr>
          <p:cNvPr id="98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1220" y="6618812"/>
            <a:ext cx="5703723" cy="1292111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Shape 984"/>
          <p:cNvSpPr/>
          <p:nvPr/>
        </p:nvSpPr>
        <p:spPr>
          <a:xfrm>
            <a:off x="12914425" y="3727546"/>
            <a:ext cx="10576094" cy="745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Hospedada na DIVEO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3 Servidores redundantes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de 30.000 Clientes atendidos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Aplicações bancárias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Cobrança, folha de pagamento, tributos, etc.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Suportada inteiramente pelo Q-Ware FDS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Clientes distribuídos em todo território nacional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+ 20.000 arquivos dia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Aplicações bancárias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Cobrança, folha de pgto, tributos, etc.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Crescimento mensal de  20% a 30% 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8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Shape 990"/>
          <p:cNvSpPr/>
          <p:nvPr/>
        </p:nvSpPr>
        <p:spPr>
          <a:xfrm>
            <a:off x="430132" y="400200"/>
            <a:ext cx="874357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a Polícia Federal</a:t>
            </a:r>
          </a:p>
        </p:txBody>
      </p:sp>
      <p:sp>
        <p:nvSpPr>
          <p:cNvPr id="991" name="Shape 991"/>
          <p:cNvSpPr/>
          <p:nvPr/>
        </p:nvSpPr>
        <p:spPr>
          <a:xfrm>
            <a:off x="12914425" y="5099146"/>
            <a:ext cx="10576094" cy="471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 de emissão do novo passaporte de segurança. 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Integração com Policia Federal, Casa da Moeda e Correios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Cliente Solicita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Polícia Federal gera arquivo XML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Casa da Moeda Brasileira Imprime passaporte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Correios transporta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Plataformas Windows e Linux</a:t>
            </a:r>
          </a:p>
        </p:txBody>
      </p:sp>
      <p:pic>
        <p:nvPicPr>
          <p:cNvPr id="99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6521" y="4761614"/>
            <a:ext cx="4195100" cy="5389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874" y="3658495"/>
            <a:ext cx="6930394" cy="6930394"/>
          </a:xfrm>
          <a:prstGeom prst="rect">
            <a:avLst/>
          </a:prstGeom>
          <a:ln w="12700">
            <a:miter lim="400000"/>
          </a:ln>
        </p:spPr>
      </p:pic>
      <p:sp>
        <p:nvSpPr>
          <p:cNvPr id="995" name="Shape 995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9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Shape 999"/>
          <p:cNvSpPr/>
          <p:nvPr/>
        </p:nvSpPr>
        <p:spPr>
          <a:xfrm>
            <a:off x="430132" y="400200"/>
            <a:ext cx="881396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a Justiça Federal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12914425" y="4756246"/>
            <a:ext cx="10576094" cy="54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ETTL (Extract, Transform, Transfer, Load)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Extração + Transformação + Transporte + Carga.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Informação processual: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TJ   -&gt; STJ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STJ -&gt; TJ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Solução em ambiente heterogêneo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Oracle, SQL Server, DB2, MySQL, Cachè, Adabas, ...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TRFs -&gt; Gravação de audiências e integração PGFN</a:t>
            </a:r>
          </a:p>
        </p:txBody>
      </p:sp>
      <p:sp>
        <p:nvSpPr>
          <p:cNvPr id="1001" name="Shape 1001"/>
          <p:cNvSpPr/>
          <p:nvPr/>
        </p:nvSpPr>
        <p:spPr>
          <a:xfrm>
            <a:off x="3595204" y="10074544"/>
            <a:ext cx="4423781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3000" b="1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CNJ - STJ - TJ’s - TRF's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Shape 1004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0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Shape 1007"/>
          <p:cNvSpPr/>
          <p:nvPr/>
        </p:nvSpPr>
        <p:spPr>
          <a:xfrm>
            <a:off x="430132" y="400200"/>
            <a:ext cx="718987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o SERPOR</a:t>
            </a:r>
          </a:p>
        </p:txBody>
      </p:sp>
      <p:sp>
        <p:nvSpPr>
          <p:cNvPr id="1008" name="Shape 1008"/>
          <p:cNvSpPr/>
          <p:nvPr/>
        </p:nvSpPr>
        <p:spPr>
          <a:xfrm>
            <a:off x="12914425" y="3041746"/>
            <a:ext cx="10576094" cy="882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Diversos sistemas (centenas de Jobs) em produção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Log e gerência centralizada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Solução padrão no tráfego de dados dentro do SERPRO, substituindo concorrentes de multinacionais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Simples Nacional (100% dos municípios)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RENAVAN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Ordens Bancárias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Sistemas integradores do governo (SIAPE, SIAFI)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Policia Federal + Receita Federal (SISBRAIB)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Simples Nacional (100% dos municípios)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Nota Fiscal Eletrônica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Livros caixa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Secretarias de fazenda</a:t>
            </a:r>
          </a:p>
        </p:txBody>
      </p:sp>
      <p:pic>
        <p:nvPicPr>
          <p:cNvPr id="100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3440" y="6203297"/>
            <a:ext cx="7561262" cy="2506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Shape 1015"/>
          <p:cNvSpPr/>
          <p:nvPr/>
        </p:nvSpPr>
        <p:spPr>
          <a:xfrm>
            <a:off x="430132" y="400200"/>
            <a:ext cx="90601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a CONFEA CREA</a:t>
            </a:r>
          </a:p>
        </p:txBody>
      </p:sp>
      <p:sp>
        <p:nvSpPr>
          <p:cNvPr id="1016" name="Shape 1016"/>
          <p:cNvSpPr/>
          <p:nvPr/>
        </p:nvSpPr>
        <p:spPr>
          <a:xfrm>
            <a:off x="12914425" y="5442046"/>
            <a:ext cx="10576094" cy="402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Sistemas Locais nos 27 CREAs do Brasil: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Opera integração de dados sobre SQL Server (Windows) ou MySQL (Linux)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Informações sobre carteiras profissionais são sincronizadas entre as 27 unidades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Consolidadas no CONFEA</a:t>
            </a:r>
          </a:p>
        </p:txBody>
      </p:sp>
      <p:pic>
        <p:nvPicPr>
          <p:cNvPr id="101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1074" y="6805355"/>
            <a:ext cx="8824806" cy="1302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-54431" y="-188526"/>
            <a:ext cx="24492864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70" y="281801"/>
            <a:ext cx="2161698" cy="78607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8" y="231560"/>
            <a:ext cx="1920866" cy="88655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28" name="Shape 128"/>
          <p:cNvSpPr/>
          <p:nvPr/>
        </p:nvSpPr>
        <p:spPr>
          <a:xfrm>
            <a:off x="430131" y="222400"/>
            <a:ext cx="9686158" cy="904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numCol="1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Desafio da Integração corporativa</a:t>
            </a:r>
          </a:p>
        </p:txBody>
      </p:sp>
      <p:pic>
        <p:nvPicPr>
          <p:cNvPr id="129" name="image36.tif"/>
          <p:cNvPicPr>
            <a:picLocks noChangeAspect="1"/>
          </p:cNvPicPr>
          <p:nvPr/>
        </p:nvPicPr>
        <p:blipFill>
          <a:blip r:embed="rId4">
            <a:extLst/>
          </a:blip>
          <a:srcRect l="111" t="102" r="169" b="439"/>
          <a:stretch>
            <a:fillRect/>
          </a:stretch>
        </p:blipFill>
        <p:spPr>
          <a:xfrm>
            <a:off x="11729391" y="5881239"/>
            <a:ext cx="3817938" cy="2824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extrusionOk="0">
                <a:moveTo>
                  <a:pt x="10849" y="0"/>
                </a:moveTo>
                <a:cubicBezTo>
                  <a:pt x="10539" y="4"/>
                  <a:pt x="9971" y="10"/>
                  <a:pt x="9969" y="15"/>
                </a:cubicBezTo>
                <a:cubicBezTo>
                  <a:pt x="9960" y="35"/>
                  <a:pt x="9761" y="61"/>
                  <a:pt x="9525" y="76"/>
                </a:cubicBezTo>
                <a:cubicBezTo>
                  <a:pt x="9289" y="91"/>
                  <a:pt x="8847" y="144"/>
                  <a:pt x="8539" y="191"/>
                </a:cubicBezTo>
                <a:cubicBezTo>
                  <a:pt x="5534" y="649"/>
                  <a:pt x="2740" y="1950"/>
                  <a:pt x="126" y="4118"/>
                </a:cubicBezTo>
                <a:lnTo>
                  <a:pt x="0" y="4221"/>
                </a:lnTo>
                <a:lnTo>
                  <a:pt x="153" y="4482"/>
                </a:lnTo>
                <a:cubicBezTo>
                  <a:pt x="326" y="4776"/>
                  <a:pt x="1709" y="6998"/>
                  <a:pt x="2050" y="7528"/>
                </a:cubicBezTo>
                <a:lnTo>
                  <a:pt x="2221" y="7789"/>
                </a:lnTo>
                <a:lnTo>
                  <a:pt x="2349" y="7692"/>
                </a:lnTo>
                <a:cubicBezTo>
                  <a:pt x="6244" y="4638"/>
                  <a:pt x="10664" y="3791"/>
                  <a:pt x="14952" y="5277"/>
                </a:cubicBezTo>
                <a:cubicBezTo>
                  <a:pt x="16370" y="5769"/>
                  <a:pt x="17964" y="6657"/>
                  <a:pt x="19247" y="7677"/>
                </a:cubicBezTo>
                <a:lnTo>
                  <a:pt x="19391" y="7789"/>
                </a:lnTo>
                <a:lnTo>
                  <a:pt x="20322" y="6287"/>
                </a:lnTo>
                <a:cubicBezTo>
                  <a:pt x="20833" y="5461"/>
                  <a:pt x="21324" y="4659"/>
                  <a:pt x="21414" y="4503"/>
                </a:cubicBezTo>
                <a:cubicBezTo>
                  <a:pt x="21498" y="4357"/>
                  <a:pt x="21577" y="4255"/>
                  <a:pt x="21600" y="4251"/>
                </a:cubicBezTo>
                <a:cubicBezTo>
                  <a:pt x="21599" y="4245"/>
                  <a:pt x="21598" y="4190"/>
                  <a:pt x="21596" y="4190"/>
                </a:cubicBezTo>
                <a:cubicBezTo>
                  <a:pt x="21574" y="4190"/>
                  <a:pt x="21380" y="4051"/>
                  <a:pt x="21167" y="3878"/>
                </a:cubicBezTo>
                <a:cubicBezTo>
                  <a:pt x="19042" y="2147"/>
                  <a:pt x="16606" y="933"/>
                  <a:pt x="14132" y="379"/>
                </a:cubicBezTo>
                <a:cubicBezTo>
                  <a:pt x="13366" y="208"/>
                  <a:pt x="12367" y="61"/>
                  <a:pt x="11981" y="61"/>
                </a:cubicBezTo>
                <a:cubicBezTo>
                  <a:pt x="11875" y="61"/>
                  <a:pt x="11778" y="44"/>
                  <a:pt x="11768" y="21"/>
                </a:cubicBezTo>
                <a:cubicBezTo>
                  <a:pt x="11764" y="12"/>
                  <a:pt x="11224" y="6"/>
                  <a:pt x="10849" y="0"/>
                </a:cubicBezTo>
                <a:close/>
                <a:moveTo>
                  <a:pt x="10315" y="6160"/>
                </a:moveTo>
                <a:cubicBezTo>
                  <a:pt x="10074" y="6164"/>
                  <a:pt x="9863" y="6174"/>
                  <a:pt x="9716" y="6190"/>
                </a:cubicBezTo>
                <a:cubicBezTo>
                  <a:pt x="7971" y="6374"/>
                  <a:pt x="6489" y="6841"/>
                  <a:pt x="4899" y="7707"/>
                </a:cubicBezTo>
                <a:cubicBezTo>
                  <a:pt x="4484" y="7933"/>
                  <a:pt x="3450" y="8600"/>
                  <a:pt x="3139" y="8845"/>
                </a:cubicBezTo>
                <a:lnTo>
                  <a:pt x="2959" y="8991"/>
                </a:lnTo>
                <a:lnTo>
                  <a:pt x="3900" y="10505"/>
                </a:lnTo>
                <a:cubicBezTo>
                  <a:pt x="4584" y="11608"/>
                  <a:pt x="4854" y="12011"/>
                  <a:pt x="4888" y="11991"/>
                </a:cubicBezTo>
                <a:cubicBezTo>
                  <a:pt x="4913" y="11976"/>
                  <a:pt x="5109" y="11845"/>
                  <a:pt x="5328" y="11703"/>
                </a:cubicBezTo>
                <a:cubicBezTo>
                  <a:pt x="6561" y="10897"/>
                  <a:pt x="7859" y="10387"/>
                  <a:pt x="9363" y="10113"/>
                </a:cubicBezTo>
                <a:cubicBezTo>
                  <a:pt x="9966" y="10003"/>
                  <a:pt x="11643" y="10003"/>
                  <a:pt x="12266" y="10113"/>
                </a:cubicBezTo>
                <a:cubicBezTo>
                  <a:pt x="13774" y="10380"/>
                  <a:pt x="15058" y="10890"/>
                  <a:pt x="16359" y="11749"/>
                </a:cubicBezTo>
                <a:lnTo>
                  <a:pt x="16764" y="12022"/>
                </a:lnTo>
                <a:lnTo>
                  <a:pt x="17547" y="10754"/>
                </a:lnTo>
                <a:cubicBezTo>
                  <a:pt x="17979" y="10057"/>
                  <a:pt x="18406" y="9376"/>
                  <a:pt x="18492" y="9236"/>
                </a:cubicBezTo>
                <a:lnTo>
                  <a:pt x="18650" y="8981"/>
                </a:lnTo>
                <a:lnTo>
                  <a:pt x="18302" y="8724"/>
                </a:lnTo>
                <a:cubicBezTo>
                  <a:pt x="16476" y="7378"/>
                  <a:pt x="14574" y="6572"/>
                  <a:pt x="12475" y="6251"/>
                </a:cubicBezTo>
                <a:cubicBezTo>
                  <a:pt x="12041" y="6185"/>
                  <a:pt x="11039" y="6148"/>
                  <a:pt x="10315" y="6160"/>
                </a:cubicBezTo>
                <a:close/>
                <a:moveTo>
                  <a:pt x="10822" y="11594"/>
                </a:moveTo>
                <a:cubicBezTo>
                  <a:pt x="9435" y="11594"/>
                  <a:pt x="8313" y="11847"/>
                  <a:pt x="7012" y="12453"/>
                </a:cubicBezTo>
                <a:cubicBezTo>
                  <a:pt x="6587" y="12651"/>
                  <a:pt x="5683" y="13168"/>
                  <a:pt x="5629" y="13242"/>
                </a:cubicBezTo>
                <a:cubicBezTo>
                  <a:pt x="5610" y="13268"/>
                  <a:pt x="6192" y="14231"/>
                  <a:pt x="7297" y="15991"/>
                </a:cubicBezTo>
                <a:cubicBezTo>
                  <a:pt x="7424" y="16193"/>
                  <a:pt x="7536" y="16355"/>
                  <a:pt x="7544" y="16355"/>
                </a:cubicBezTo>
                <a:cubicBezTo>
                  <a:pt x="7552" y="16355"/>
                  <a:pt x="7661" y="16299"/>
                  <a:pt x="7791" y="16230"/>
                </a:cubicBezTo>
                <a:cubicBezTo>
                  <a:pt x="9113" y="15520"/>
                  <a:pt x="10743" y="15308"/>
                  <a:pt x="12215" y="15648"/>
                </a:cubicBezTo>
                <a:cubicBezTo>
                  <a:pt x="12787" y="15780"/>
                  <a:pt x="13592" y="16084"/>
                  <a:pt x="14027" y="16334"/>
                </a:cubicBezTo>
                <a:cubicBezTo>
                  <a:pt x="14065" y="16357"/>
                  <a:pt x="14298" y="16008"/>
                  <a:pt x="15028" y="14822"/>
                </a:cubicBezTo>
                <a:cubicBezTo>
                  <a:pt x="15551" y="13974"/>
                  <a:pt x="15973" y="13265"/>
                  <a:pt x="15966" y="13248"/>
                </a:cubicBezTo>
                <a:cubicBezTo>
                  <a:pt x="15958" y="13231"/>
                  <a:pt x="15757" y="13099"/>
                  <a:pt x="15522" y="12959"/>
                </a:cubicBezTo>
                <a:cubicBezTo>
                  <a:pt x="13925" y="12007"/>
                  <a:pt x="12504" y="11594"/>
                  <a:pt x="10822" y="11594"/>
                </a:cubicBezTo>
                <a:close/>
                <a:moveTo>
                  <a:pt x="10674" y="17104"/>
                </a:moveTo>
                <a:cubicBezTo>
                  <a:pt x="9917" y="17128"/>
                  <a:pt x="9155" y="17299"/>
                  <a:pt x="8501" y="17605"/>
                </a:cubicBezTo>
                <a:lnTo>
                  <a:pt x="8337" y="17678"/>
                </a:lnTo>
                <a:lnTo>
                  <a:pt x="9556" y="19641"/>
                </a:lnTo>
                <a:cubicBezTo>
                  <a:pt x="10226" y="20720"/>
                  <a:pt x="10785" y="21600"/>
                  <a:pt x="10796" y="21595"/>
                </a:cubicBezTo>
                <a:cubicBezTo>
                  <a:pt x="10807" y="21590"/>
                  <a:pt x="11361" y="20696"/>
                  <a:pt x="12030" y="19611"/>
                </a:cubicBezTo>
                <a:lnTo>
                  <a:pt x="13247" y="17641"/>
                </a:lnTo>
                <a:lnTo>
                  <a:pt x="13131" y="17587"/>
                </a:lnTo>
                <a:cubicBezTo>
                  <a:pt x="12928" y="17491"/>
                  <a:pt x="12313" y="17292"/>
                  <a:pt x="12003" y="17223"/>
                </a:cubicBezTo>
                <a:cubicBezTo>
                  <a:pt x="11581" y="17128"/>
                  <a:pt x="11128" y="17089"/>
                  <a:pt x="10674" y="17104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pic>
        <p:nvPicPr>
          <p:cNvPr id="131" name="image27.pn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2218632" y="8050972"/>
            <a:ext cx="2401787" cy="133945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6" name="Shape 136"/>
          <p:cNvSpPr/>
          <p:nvPr/>
        </p:nvSpPr>
        <p:spPr>
          <a:xfrm>
            <a:off x="10312790" y="3124869"/>
            <a:ext cx="2959398" cy="4934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8835" y="6767"/>
                  <a:pt x="16035" y="13967"/>
                  <a:pt x="21600" y="21600"/>
                </a:cubicBezTo>
              </a:path>
            </a:pathLst>
          </a:custGeom>
          <a:noFill/>
          <a:ln w="50800" cap="flat">
            <a:solidFill>
              <a:srgbClr val="0435FF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defTabSz="584200">
              <a:defRPr sz="3600"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3376881" y="4595835"/>
            <a:ext cx="184071" cy="3467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46" h="21600" extrusionOk="0">
                <a:moveTo>
                  <a:pt x="0" y="0"/>
                </a:moveTo>
                <a:cubicBezTo>
                  <a:pt x="15278" y="6978"/>
                  <a:pt x="21600" y="14178"/>
                  <a:pt x="18965" y="21600"/>
                </a:cubicBezTo>
              </a:path>
            </a:pathLst>
          </a:custGeom>
          <a:noFill/>
          <a:ln w="50800" cap="flat">
            <a:solidFill>
              <a:srgbClr val="0435FF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defTabSz="584200">
              <a:defRPr sz="3600"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3942187" y="3302148"/>
            <a:ext cx="5035161" cy="4767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6" extrusionOk="0">
                <a:moveTo>
                  <a:pt x="21600" y="152"/>
                </a:moveTo>
                <a:cubicBezTo>
                  <a:pt x="17135" y="-1124"/>
                  <a:pt x="9935" y="5651"/>
                  <a:pt x="0" y="20476"/>
                </a:cubicBezTo>
              </a:path>
            </a:pathLst>
          </a:custGeom>
          <a:noFill/>
          <a:ln w="50800" cap="flat">
            <a:solidFill>
              <a:srgbClr val="0435FF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defTabSz="584200">
              <a:defRPr sz="3600"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14217675" y="6867743"/>
            <a:ext cx="4313111" cy="1290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86" extrusionOk="0">
                <a:moveTo>
                  <a:pt x="0" y="20886"/>
                </a:moveTo>
                <a:cubicBezTo>
                  <a:pt x="6534" y="6229"/>
                  <a:pt x="13734" y="-714"/>
                  <a:pt x="21600" y="58"/>
                </a:cubicBezTo>
              </a:path>
            </a:pathLst>
          </a:custGeom>
          <a:noFill/>
          <a:ln w="50800" cap="flat">
            <a:solidFill>
              <a:srgbClr val="0435FF"/>
            </a:solidFill>
            <a:prstDash val="solid"/>
            <a:miter lim="400000"/>
            <a:headEnd type="triangle" w="med" len="med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defTabSz="584200">
              <a:defRPr sz="3600"/>
            </a:pPr>
            <a:endParaRPr/>
          </a:p>
        </p:txBody>
      </p:sp>
      <p:grpSp>
        <p:nvGrpSpPr>
          <p:cNvPr id="147" name="Group 147"/>
          <p:cNvGrpSpPr/>
          <p:nvPr/>
        </p:nvGrpSpPr>
        <p:grpSpPr>
          <a:xfrm>
            <a:off x="12487003" y="3035673"/>
            <a:ext cx="1570020" cy="1680631"/>
            <a:chOff x="-1" y="0"/>
            <a:chExt cx="1570018" cy="1680629"/>
          </a:xfrm>
        </p:grpSpPr>
        <p:pic>
          <p:nvPicPr>
            <p:cNvPr id="145" name="image39.ti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125" t="3320" r="1850" b="2900"/>
            <a:stretch>
              <a:fillRect/>
            </a:stretch>
          </p:blipFill>
          <p:spPr>
            <a:xfrm>
              <a:off x="-2" y="1052772"/>
              <a:ext cx="636192" cy="627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7" y="0"/>
                  </a:moveTo>
                  <a:cubicBezTo>
                    <a:pt x="10704" y="638"/>
                    <a:pt x="9073" y="1812"/>
                    <a:pt x="5942" y="4082"/>
                  </a:cubicBezTo>
                  <a:lnTo>
                    <a:pt x="0" y="8397"/>
                  </a:lnTo>
                  <a:cubicBezTo>
                    <a:pt x="148" y="8740"/>
                    <a:pt x="240" y="9192"/>
                    <a:pt x="445" y="9421"/>
                  </a:cubicBezTo>
                  <a:cubicBezTo>
                    <a:pt x="1520" y="10626"/>
                    <a:pt x="1520" y="10764"/>
                    <a:pt x="445" y="11182"/>
                  </a:cubicBezTo>
                  <a:cubicBezTo>
                    <a:pt x="259" y="11255"/>
                    <a:pt x="166" y="11538"/>
                    <a:pt x="40" y="11742"/>
                  </a:cubicBezTo>
                  <a:cubicBezTo>
                    <a:pt x="144" y="11913"/>
                    <a:pt x="234" y="12096"/>
                    <a:pt x="364" y="12206"/>
                  </a:cubicBezTo>
                  <a:cubicBezTo>
                    <a:pt x="1336" y="13022"/>
                    <a:pt x="1336" y="13236"/>
                    <a:pt x="364" y="14323"/>
                  </a:cubicBezTo>
                  <a:cubicBezTo>
                    <a:pt x="259" y="14441"/>
                    <a:pt x="201" y="14736"/>
                    <a:pt x="108" y="14910"/>
                  </a:cubicBezTo>
                  <a:lnTo>
                    <a:pt x="4447" y="18241"/>
                  </a:lnTo>
                  <a:lnTo>
                    <a:pt x="8799" y="21600"/>
                  </a:lnTo>
                  <a:cubicBezTo>
                    <a:pt x="10225" y="20974"/>
                    <a:pt x="11945" y="19761"/>
                    <a:pt x="15213" y="17408"/>
                  </a:cubicBezTo>
                  <a:lnTo>
                    <a:pt x="21371" y="12985"/>
                  </a:lnTo>
                  <a:cubicBezTo>
                    <a:pt x="21298" y="12805"/>
                    <a:pt x="21251" y="12412"/>
                    <a:pt x="21169" y="12329"/>
                  </a:cubicBezTo>
                  <a:cubicBezTo>
                    <a:pt x="20506" y="11657"/>
                    <a:pt x="20506" y="11295"/>
                    <a:pt x="21169" y="10623"/>
                  </a:cubicBezTo>
                  <a:cubicBezTo>
                    <a:pt x="21352" y="10438"/>
                    <a:pt x="21468" y="9738"/>
                    <a:pt x="21600" y="9107"/>
                  </a:cubicBezTo>
                  <a:cubicBezTo>
                    <a:pt x="21587" y="9098"/>
                    <a:pt x="21586" y="8793"/>
                    <a:pt x="21573" y="8807"/>
                  </a:cubicBezTo>
                  <a:cubicBezTo>
                    <a:pt x="20672" y="9720"/>
                    <a:pt x="18601" y="7913"/>
                    <a:pt x="18959" y="6526"/>
                  </a:cubicBezTo>
                  <a:cubicBezTo>
                    <a:pt x="19224" y="5498"/>
                    <a:pt x="18323" y="4389"/>
                    <a:pt x="15442" y="2185"/>
                  </a:cubicBezTo>
                  <a:cubicBezTo>
                    <a:pt x="13948" y="1042"/>
                    <a:pt x="13021" y="429"/>
                    <a:pt x="1208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6" name="image23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86333" y="0"/>
              <a:ext cx="783685" cy="1574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0" name="Group 150"/>
          <p:cNvGrpSpPr/>
          <p:nvPr/>
        </p:nvGrpSpPr>
        <p:grpSpPr>
          <a:xfrm>
            <a:off x="18219760" y="2712813"/>
            <a:ext cx="1761105" cy="1339459"/>
            <a:chOff x="0" y="0"/>
            <a:chExt cx="1761103" cy="1339457"/>
          </a:xfrm>
        </p:grpSpPr>
        <p:pic>
          <p:nvPicPr>
            <p:cNvPr id="148" name="image22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0"/>
              <a:ext cx="1339460" cy="13394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70343" dir="3600000" rotWithShape="0">
                <a:srgbClr val="A6AAA9">
                  <a:alpha val="70000"/>
                </a:srgbClr>
              </a:outerShdw>
            </a:effectLst>
          </p:spPr>
        </p:pic>
        <p:pic>
          <p:nvPicPr>
            <p:cNvPr id="149" name="image39.ti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125" t="3319" r="1839" b="2961"/>
            <a:stretch>
              <a:fillRect/>
            </a:stretch>
          </p:blipFill>
          <p:spPr>
            <a:xfrm>
              <a:off x="1274534" y="819327"/>
              <a:ext cx="486570" cy="47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0"/>
                  </a:moveTo>
                  <a:cubicBezTo>
                    <a:pt x="10703" y="639"/>
                    <a:pt x="9067" y="1784"/>
                    <a:pt x="5937" y="4056"/>
                  </a:cubicBezTo>
                  <a:lnTo>
                    <a:pt x="0" y="8397"/>
                  </a:lnTo>
                  <a:cubicBezTo>
                    <a:pt x="148" y="8740"/>
                    <a:pt x="236" y="9186"/>
                    <a:pt x="440" y="9415"/>
                  </a:cubicBezTo>
                  <a:cubicBezTo>
                    <a:pt x="1516" y="10621"/>
                    <a:pt x="1516" y="10766"/>
                    <a:pt x="440" y="11184"/>
                  </a:cubicBezTo>
                  <a:cubicBezTo>
                    <a:pt x="255" y="11256"/>
                    <a:pt x="179" y="11534"/>
                    <a:pt x="53" y="11738"/>
                  </a:cubicBezTo>
                  <a:cubicBezTo>
                    <a:pt x="157" y="11909"/>
                    <a:pt x="258" y="12110"/>
                    <a:pt x="388" y="12220"/>
                  </a:cubicBezTo>
                  <a:cubicBezTo>
                    <a:pt x="1359" y="13037"/>
                    <a:pt x="1359" y="13258"/>
                    <a:pt x="388" y="14346"/>
                  </a:cubicBezTo>
                  <a:cubicBezTo>
                    <a:pt x="283" y="14464"/>
                    <a:pt x="216" y="14762"/>
                    <a:pt x="123" y="14936"/>
                  </a:cubicBezTo>
                  <a:lnTo>
                    <a:pt x="4440" y="18259"/>
                  </a:lnTo>
                  <a:lnTo>
                    <a:pt x="8809" y="21600"/>
                  </a:lnTo>
                  <a:cubicBezTo>
                    <a:pt x="10234" y="20974"/>
                    <a:pt x="11937" y="19774"/>
                    <a:pt x="15205" y="17419"/>
                  </a:cubicBezTo>
                  <a:lnTo>
                    <a:pt x="21389" y="12989"/>
                  </a:lnTo>
                  <a:cubicBezTo>
                    <a:pt x="21315" y="12810"/>
                    <a:pt x="21241" y="12410"/>
                    <a:pt x="21160" y="12328"/>
                  </a:cubicBezTo>
                  <a:cubicBezTo>
                    <a:pt x="20497" y="11655"/>
                    <a:pt x="20497" y="11285"/>
                    <a:pt x="21160" y="10612"/>
                  </a:cubicBezTo>
                  <a:cubicBezTo>
                    <a:pt x="21342" y="10427"/>
                    <a:pt x="21468" y="9762"/>
                    <a:pt x="21600" y="9130"/>
                  </a:cubicBezTo>
                  <a:cubicBezTo>
                    <a:pt x="21587" y="9122"/>
                    <a:pt x="21596" y="8812"/>
                    <a:pt x="21582" y="8826"/>
                  </a:cubicBezTo>
                  <a:cubicBezTo>
                    <a:pt x="20681" y="9739"/>
                    <a:pt x="18582" y="7928"/>
                    <a:pt x="18940" y="6539"/>
                  </a:cubicBezTo>
                  <a:cubicBezTo>
                    <a:pt x="19206" y="5511"/>
                    <a:pt x="18332" y="4386"/>
                    <a:pt x="15451" y="2180"/>
                  </a:cubicBezTo>
                  <a:cubicBezTo>
                    <a:pt x="13957" y="1036"/>
                    <a:pt x="13019" y="429"/>
                    <a:pt x="1208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153" name="Group 153"/>
          <p:cNvGrpSpPr/>
          <p:nvPr/>
        </p:nvGrpSpPr>
        <p:grpSpPr>
          <a:xfrm>
            <a:off x="17753962" y="5314610"/>
            <a:ext cx="3148855" cy="2738432"/>
            <a:chOff x="-638623" y="0"/>
            <a:chExt cx="3148853" cy="2738431"/>
          </a:xfrm>
        </p:grpSpPr>
        <p:pic>
          <p:nvPicPr>
            <p:cNvPr id="151" name="image24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-1"/>
              <a:ext cx="2510230" cy="27384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image39.ti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125" t="3320" r="1850" b="2900"/>
            <a:stretch>
              <a:fillRect/>
            </a:stretch>
          </p:blipFill>
          <p:spPr>
            <a:xfrm>
              <a:off x="-638624" y="827238"/>
              <a:ext cx="636192" cy="627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7" y="0"/>
                  </a:moveTo>
                  <a:cubicBezTo>
                    <a:pt x="10704" y="638"/>
                    <a:pt x="9073" y="1812"/>
                    <a:pt x="5942" y="4082"/>
                  </a:cubicBezTo>
                  <a:lnTo>
                    <a:pt x="0" y="8397"/>
                  </a:lnTo>
                  <a:cubicBezTo>
                    <a:pt x="148" y="8740"/>
                    <a:pt x="240" y="9192"/>
                    <a:pt x="445" y="9421"/>
                  </a:cubicBezTo>
                  <a:cubicBezTo>
                    <a:pt x="1520" y="10626"/>
                    <a:pt x="1520" y="10764"/>
                    <a:pt x="445" y="11182"/>
                  </a:cubicBezTo>
                  <a:cubicBezTo>
                    <a:pt x="259" y="11255"/>
                    <a:pt x="166" y="11538"/>
                    <a:pt x="40" y="11742"/>
                  </a:cubicBezTo>
                  <a:cubicBezTo>
                    <a:pt x="144" y="11913"/>
                    <a:pt x="234" y="12096"/>
                    <a:pt x="364" y="12206"/>
                  </a:cubicBezTo>
                  <a:cubicBezTo>
                    <a:pt x="1336" y="13022"/>
                    <a:pt x="1336" y="13236"/>
                    <a:pt x="364" y="14323"/>
                  </a:cubicBezTo>
                  <a:cubicBezTo>
                    <a:pt x="259" y="14441"/>
                    <a:pt x="201" y="14736"/>
                    <a:pt x="108" y="14910"/>
                  </a:cubicBezTo>
                  <a:lnTo>
                    <a:pt x="4447" y="18241"/>
                  </a:lnTo>
                  <a:lnTo>
                    <a:pt x="8799" y="21600"/>
                  </a:lnTo>
                  <a:cubicBezTo>
                    <a:pt x="10225" y="20974"/>
                    <a:pt x="11945" y="19761"/>
                    <a:pt x="15213" y="17408"/>
                  </a:cubicBezTo>
                  <a:lnTo>
                    <a:pt x="21371" y="12985"/>
                  </a:lnTo>
                  <a:cubicBezTo>
                    <a:pt x="21298" y="12805"/>
                    <a:pt x="21251" y="12412"/>
                    <a:pt x="21169" y="12329"/>
                  </a:cubicBezTo>
                  <a:cubicBezTo>
                    <a:pt x="20506" y="11657"/>
                    <a:pt x="20506" y="11295"/>
                    <a:pt x="21169" y="10623"/>
                  </a:cubicBezTo>
                  <a:cubicBezTo>
                    <a:pt x="21352" y="10438"/>
                    <a:pt x="21468" y="9738"/>
                    <a:pt x="21600" y="9107"/>
                  </a:cubicBezTo>
                  <a:cubicBezTo>
                    <a:pt x="21587" y="9098"/>
                    <a:pt x="21586" y="8793"/>
                    <a:pt x="21573" y="8807"/>
                  </a:cubicBezTo>
                  <a:cubicBezTo>
                    <a:pt x="20672" y="9720"/>
                    <a:pt x="18601" y="7913"/>
                    <a:pt x="18959" y="6526"/>
                  </a:cubicBezTo>
                  <a:cubicBezTo>
                    <a:pt x="19224" y="5498"/>
                    <a:pt x="18323" y="4389"/>
                    <a:pt x="15442" y="2185"/>
                  </a:cubicBezTo>
                  <a:cubicBezTo>
                    <a:pt x="13948" y="1042"/>
                    <a:pt x="13021" y="429"/>
                    <a:pt x="1208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72" name="Shape 172"/>
          <p:cNvSpPr/>
          <p:nvPr/>
        </p:nvSpPr>
        <p:spPr>
          <a:xfrm>
            <a:off x="17046445" y="7434145"/>
            <a:ext cx="2006763" cy="904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 err="1"/>
              <a:t>Unidades</a:t>
            </a:r>
            <a:r>
              <a:rPr dirty="0"/>
              <a:t> </a:t>
            </a:r>
          </a:p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 err="1"/>
              <a:t>organizacionais</a:t>
            </a:r>
            <a:r>
              <a:rPr dirty="0"/>
              <a:t> </a:t>
            </a:r>
            <a:r>
              <a:rPr dirty="0" err="1"/>
              <a:t>remotas</a:t>
            </a:r>
            <a:endParaRPr dirty="0"/>
          </a:p>
        </p:txBody>
      </p:sp>
      <p:sp>
        <p:nvSpPr>
          <p:cNvPr id="174" name="Shape 174"/>
          <p:cNvSpPr/>
          <p:nvPr/>
        </p:nvSpPr>
        <p:spPr>
          <a:xfrm>
            <a:off x="18637251" y="3903576"/>
            <a:ext cx="1354610" cy="904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pt-BR" dirty="0" smtClean="0"/>
              <a:t>Técnicos</a:t>
            </a:r>
          </a:p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pt-BR" dirty="0" smtClean="0"/>
              <a:t>em campo</a:t>
            </a:r>
            <a:endParaRPr dirty="0"/>
          </a:p>
        </p:txBody>
      </p:sp>
      <p:sp>
        <p:nvSpPr>
          <p:cNvPr id="176" name="Shape 176"/>
          <p:cNvSpPr/>
          <p:nvPr/>
        </p:nvSpPr>
        <p:spPr>
          <a:xfrm>
            <a:off x="9221064" y="3952408"/>
            <a:ext cx="1951650" cy="904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pt-BR" dirty="0" smtClean="0"/>
              <a:t>Parceiros de negócio / fornecedores</a:t>
            </a:r>
            <a:endParaRPr dirty="0"/>
          </a:p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grpSp>
        <p:nvGrpSpPr>
          <p:cNvPr id="2" name="Grupo 1"/>
          <p:cNvGrpSpPr/>
          <p:nvPr/>
        </p:nvGrpSpPr>
        <p:grpSpPr>
          <a:xfrm>
            <a:off x="3412825" y="8946232"/>
            <a:ext cx="17246698" cy="4199630"/>
            <a:chOff x="3412825" y="8985700"/>
            <a:chExt cx="17246698" cy="4199630"/>
          </a:xfrm>
        </p:grpSpPr>
        <p:pic>
          <p:nvPicPr>
            <p:cNvPr id="130" name="image38.tif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59" r="49" b="1697"/>
            <a:stretch>
              <a:fillRect/>
            </a:stretch>
          </p:blipFill>
          <p:spPr>
            <a:xfrm>
              <a:off x="3481183" y="9135444"/>
              <a:ext cx="17178340" cy="735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" y="0"/>
                  </a:moveTo>
                  <a:lnTo>
                    <a:pt x="82" y="3021"/>
                  </a:lnTo>
                  <a:cubicBezTo>
                    <a:pt x="39" y="4561"/>
                    <a:pt x="14" y="7408"/>
                    <a:pt x="0" y="10602"/>
                  </a:cubicBezTo>
                  <a:cubicBezTo>
                    <a:pt x="13" y="13795"/>
                    <a:pt x="39" y="16666"/>
                    <a:pt x="82" y="18206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48"/>
                    <a:pt x="21407" y="20130"/>
                  </a:cubicBezTo>
                  <a:cubicBezTo>
                    <a:pt x="21423" y="19525"/>
                    <a:pt x="21458" y="19332"/>
                    <a:pt x="21493" y="19372"/>
                  </a:cubicBezTo>
                  <a:lnTo>
                    <a:pt x="21493" y="16865"/>
                  </a:lnTo>
                  <a:cubicBezTo>
                    <a:pt x="21493" y="14267"/>
                    <a:pt x="21520" y="11768"/>
                    <a:pt x="21552" y="11302"/>
                  </a:cubicBezTo>
                  <a:cubicBezTo>
                    <a:pt x="21574" y="10989"/>
                    <a:pt x="21590" y="9422"/>
                    <a:pt x="21600" y="7651"/>
                  </a:cubicBezTo>
                  <a:cubicBezTo>
                    <a:pt x="21598" y="7293"/>
                    <a:pt x="21598" y="6667"/>
                    <a:pt x="21596" y="6368"/>
                  </a:cubicBezTo>
                  <a:cubicBezTo>
                    <a:pt x="21596" y="6353"/>
                    <a:pt x="21596" y="6325"/>
                    <a:pt x="21596" y="6310"/>
                  </a:cubicBezTo>
                  <a:cubicBezTo>
                    <a:pt x="21587" y="4867"/>
                    <a:pt x="21572" y="4146"/>
                    <a:pt x="21556" y="4385"/>
                  </a:cubicBezTo>
                  <a:cubicBezTo>
                    <a:pt x="21525" y="4829"/>
                    <a:pt x="21470" y="3946"/>
                    <a:pt x="21434" y="2414"/>
                  </a:cubicBezTo>
                  <a:cubicBezTo>
                    <a:pt x="21421" y="1826"/>
                    <a:pt x="21391" y="1358"/>
                    <a:pt x="21280" y="991"/>
                  </a:cubicBezTo>
                  <a:cubicBezTo>
                    <a:pt x="21232" y="880"/>
                    <a:pt x="21170" y="805"/>
                    <a:pt x="21087" y="711"/>
                  </a:cubicBezTo>
                  <a:cubicBezTo>
                    <a:pt x="21048" y="646"/>
                    <a:pt x="20926" y="582"/>
                    <a:pt x="20874" y="525"/>
                  </a:cubicBezTo>
                  <a:cubicBezTo>
                    <a:pt x="20608" y="310"/>
                    <a:pt x="20244" y="129"/>
                    <a:pt x="19664" y="0"/>
                  </a:cubicBezTo>
                  <a:lnTo>
                    <a:pt x="16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5" name="Shape 135"/>
            <p:cNvSpPr/>
            <p:nvPr/>
          </p:nvSpPr>
          <p:spPr>
            <a:xfrm>
              <a:off x="7222047" y="8985700"/>
              <a:ext cx="11199772" cy="1005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200"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Infraestrutura de interconectividade</a:t>
              </a:r>
            </a:p>
          </p:txBody>
        </p:sp>
        <p:grpSp>
          <p:nvGrpSpPr>
            <p:cNvPr id="156" name="Group 156"/>
            <p:cNvGrpSpPr/>
            <p:nvPr/>
          </p:nvGrpSpPr>
          <p:grpSpPr>
            <a:xfrm>
              <a:off x="8485057" y="9928407"/>
              <a:ext cx="2118099" cy="2877824"/>
              <a:chOff x="0" y="0"/>
              <a:chExt cx="2118098" cy="2877823"/>
            </a:xfrm>
          </p:grpSpPr>
          <p:pic>
            <p:nvPicPr>
              <p:cNvPr id="154" name="image40.tif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rcRect l="62" t="1012" r="137" b="1228"/>
              <a:stretch>
                <a:fillRect/>
              </a:stretch>
            </p:blipFill>
            <p:spPr>
              <a:xfrm>
                <a:off x="45294" y="0"/>
                <a:ext cx="1783557" cy="248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32" y="0"/>
                    </a:moveTo>
                    <a:lnTo>
                      <a:pt x="4859" y="1724"/>
                    </a:lnTo>
                    <a:lnTo>
                      <a:pt x="14" y="3670"/>
                    </a:lnTo>
                    <a:lnTo>
                      <a:pt x="0" y="12771"/>
                    </a:lnTo>
                    <a:lnTo>
                      <a:pt x="0" y="16735"/>
                    </a:lnTo>
                    <a:lnTo>
                      <a:pt x="2177" y="17623"/>
                    </a:lnTo>
                    <a:cubicBezTo>
                      <a:pt x="3380" y="18108"/>
                      <a:pt x="4665" y="18422"/>
                      <a:pt x="5032" y="18321"/>
                    </a:cubicBezTo>
                    <a:cubicBezTo>
                      <a:pt x="5447" y="18207"/>
                      <a:pt x="5767" y="18340"/>
                      <a:pt x="5897" y="18680"/>
                    </a:cubicBezTo>
                    <a:cubicBezTo>
                      <a:pt x="6011" y="18980"/>
                      <a:pt x="7500" y="19800"/>
                      <a:pt x="9209" y="20508"/>
                    </a:cubicBezTo>
                    <a:cubicBezTo>
                      <a:pt x="10674" y="21115"/>
                      <a:pt x="11467" y="21427"/>
                      <a:pt x="12377" y="21600"/>
                    </a:cubicBezTo>
                    <a:cubicBezTo>
                      <a:pt x="12468" y="21578"/>
                      <a:pt x="12804" y="21562"/>
                      <a:pt x="12838" y="21538"/>
                    </a:cubicBezTo>
                    <a:cubicBezTo>
                      <a:pt x="13750" y="20882"/>
                      <a:pt x="20878" y="18149"/>
                      <a:pt x="21249" y="18314"/>
                    </a:cubicBezTo>
                    <a:cubicBezTo>
                      <a:pt x="21429" y="18394"/>
                      <a:pt x="21560" y="15222"/>
                      <a:pt x="21600" y="11137"/>
                    </a:cubicBezTo>
                    <a:cubicBezTo>
                      <a:pt x="21565" y="6604"/>
                      <a:pt x="21443" y="4543"/>
                      <a:pt x="21086" y="4534"/>
                    </a:cubicBezTo>
                    <a:cubicBezTo>
                      <a:pt x="20496" y="4520"/>
                      <a:pt x="10422" y="557"/>
                      <a:pt x="9752" y="76"/>
                    </a:cubicBezTo>
                    <a:cubicBezTo>
                      <a:pt x="9710" y="45"/>
                      <a:pt x="9307" y="28"/>
                      <a:pt x="9132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5" name="Shape 155"/>
              <p:cNvSpPr/>
              <p:nvPr/>
            </p:nvSpPr>
            <p:spPr>
              <a:xfrm>
                <a:off x="-1" y="2381931"/>
                <a:ext cx="2118100" cy="4958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B.I.</a:t>
                </a:r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1127514" y="10009550"/>
              <a:ext cx="1633935" cy="2715538"/>
              <a:chOff x="0" y="0"/>
              <a:chExt cx="1633934" cy="2715536"/>
            </a:xfrm>
          </p:grpSpPr>
          <p:pic>
            <p:nvPicPr>
              <p:cNvPr id="157" name="image41.ti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 l="116" t="1041" r="132" b="1044"/>
              <a:stretch>
                <a:fillRect/>
              </a:stretch>
            </p:blipFill>
            <p:spPr>
              <a:xfrm>
                <a:off x="0" y="0"/>
                <a:ext cx="1633935" cy="2178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64" y="0"/>
                    </a:moveTo>
                    <a:cubicBezTo>
                      <a:pt x="12292" y="166"/>
                      <a:pt x="11580" y="447"/>
                      <a:pt x="10341" y="976"/>
                    </a:cubicBezTo>
                    <a:cubicBezTo>
                      <a:pt x="8795" y="1638"/>
                      <a:pt x="5884" y="2855"/>
                      <a:pt x="3861" y="3687"/>
                    </a:cubicBezTo>
                    <a:lnTo>
                      <a:pt x="178" y="5201"/>
                    </a:lnTo>
                    <a:lnTo>
                      <a:pt x="63" y="13511"/>
                    </a:lnTo>
                    <a:lnTo>
                      <a:pt x="0" y="18689"/>
                    </a:lnTo>
                    <a:lnTo>
                      <a:pt x="1511" y="19464"/>
                    </a:lnTo>
                    <a:cubicBezTo>
                      <a:pt x="2354" y="19895"/>
                      <a:pt x="3956" y="20590"/>
                      <a:pt x="5079" y="21006"/>
                    </a:cubicBezTo>
                    <a:cubicBezTo>
                      <a:pt x="5936" y="21324"/>
                      <a:pt x="6854" y="21480"/>
                      <a:pt x="7990" y="21584"/>
                    </a:cubicBezTo>
                    <a:cubicBezTo>
                      <a:pt x="8066" y="21563"/>
                      <a:pt x="8333" y="21547"/>
                      <a:pt x="8352" y="21525"/>
                    </a:cubicBezTo>
                    <a:cubicBezTo>
                      <a:pt x="8419" y="21443"/>
                      <a:pt x="8750" y="21368"/>
                      <a:pt x="9208" y="21313"/>
                    </a:cubicBezTo>
                    <a:cubicBezTo>
                      <a:pt x="9364" y="20904"/>
                      <a:pt x="10644" y="20597"/>
                      <a:pt x="11427" y="20911"/>
                    </a:cubicBezTo>
                    <a:cubicBezTo>
                      <a:pt x="11677" y="21011"/>
                      <a:pt x="11851" y="21141"/>
                      <a:pt x="11952" y="21266"/>
                    </a:cubicBezTo>
                    <a:cubicBezTo>
                      <a:pt x="12824" y="21314"/>
                      <a:pt x="13560" y="21401"/>
                      <a:pt x="13662" y="21525"/>
                    </a:cubicBezTo>
                    <a:cubicBezTo>
                      <a:pt x="13686" y="21554"/>
                      <a:pt x="14001" y="21573"/>
                      <a:pt x="14124" y="21600"/>
                    </a:cubicBezTo>
                    <a:cubicBezTo>
                      <a:pt x="14359" y="21573"/>
                      <a:pt x="14863" y="21557"/>
                      <a:pt x="14890" y="21525"/>
                    </a:cubicBezTo>
                    <a:cubicBezTo>
                      <a:pt x="15028" y="21356"/>
                      <a:pt x="15493" y="21218"/>
                      <a:pt x="15913" y="21218"/>
                    </a:cubicBezTo>
                    <a:cubicBezTo>
                      <a:pt x="17200" y="21218"/>
                      <a:pt x="17954" y="20355"/>
                      <a:pt x="17954" y="18901"/>
                    </a:cubicBezTo>
                    <a:cubicBezTo>
                      <a:pt x="17954" y="17641"/>
                      <a:pt x="18055" y="17514"/>
                      <a:pt x="19533" y="16950"/>
                    </a:cubicBezTo>
                    <a:cubicBezTo>
                      <a:pt x="19788" y="16852"/>
                      <a:pt x="20004" y="16798"/>
                      <a:pt x="20236" y="16729"/>
                    </a:cubicBezTo>
                    <a:cubicBezTo>
                      <a:pt x="20711" y="16547"/>
                      <a:pt x="21137" y="16423"/>
                      <a:pt x="21269" y="16485"/>
                    </a:cubicBezTo>
                    <a:cubicBezTo>
                      <a:pt x="21444" y="16566"/>
                      <a:pt x="21565" y="13638"/>
                      <a:pt x="21600" y="9840"/>
                    </a:cubicBezTo>
                    <a:cubicBezTo>
                      <a:pt x="21568" y="5944"/>
                      <a:pt x="21488" y="2833"/>
                      <a:pt x="21374" y="2919"/>
                    </a:cubicBezTo>
                    <a:cubicBezTo>
                      <a:pt x="21105" y="3120"/>
                      <a:pt x="17189" y="1716"/>
                      <a:pt x="14612" y="496"/>
                    </a:cubicBezTo>
                    <a:cubicBezTo>
                      <a:pt x="14094" y="250"/>
                      <a:pt x="13631" y="108"/>
                      <a:pt x="13064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8" name="Shape 158"/>
              <p:cNvSpPr/>
              <p:nvPr/>
            </p:nvSpPr>
            <p:spPr>
              <a:xfrm>
                <a:off x="82206" y="2219644"/>
                <a:ext cx="1213775" cy="4958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SGBDR</a:t>
                </a:r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6072632" y="10148720"/>
              <a:ext cx="1887980" cy="2437197"/>
              <a:chOff x="-1" y="0"/>
              <a:chExt cx="1887979" cy="2437195"/>
            </a:xfrm>
          </p:grpSpPr>
          <p:pic>
            <p:nvPicPr>
              <p:cNvPr id="160" name="image42.ti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rcRect t="847" r="9306" b="1110"/>
              <a:stretch>
                <a:fillRect/>
              </a:stretch>
            </p:blipFill>
            <p:spPr>
              <a:xfrm>
                <a:off x="440971" y="0"/>
                <a:ext cx="1447007" cy="2146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71" y="0"/>
                    </a:moveTo>
                    <a:lnTo>
                      <a:pt x="4811" y="1749"/>
                    </a:lnTo>
                    <a:lnTo>
                      <a:pt x="0" y="3679"/>
                    </a:lnTo>
                    <a:lnTo>
                      <a:pt x="0" y="8180"/>
                    </a:lnTo>
                    <a:lnTo>
                      <a:pt x="0" y="8228"/>
                    </a:lnTo>
                    <a:lnTo>
                      <a:pt x="0" y="10828"/>
                    </a:lnTo>
                    <a:lnTo>
                      <a:pt x="0" y="12769"/>
                    </a:lnTo>
                    <a:lnTo>
                      <a:pt x="0" y="16547"/>
                    </a:lnTo>
                    <a:lnTo>
                      <a:pt x="1665" y="17199"/>
                    </a:lnTo>
                    <a:lnTo>
                      <a:pt x="2370" y="17446"/>
                    </a:lnTo>
                    <a:cubicBezTo>
                      <a:pt x="3283" y="17784"/>
                      <a:pt x="4250" y="18109"/>
                      <a:pt x="4520" y="18109"/>
                    </a:cubicBezTo>
                    <a:cubicBezTo>
                      <a:pt x="4839" y="18109"/>
                      <a:pt x="5786" y="18490"/>
                      <a:pt x="6629" y="18952"/>
                    </a:cubicBezTo>
                    <a:cubicBezTo>
                      <a:pt x="6942" y="19123"/>
                      <a:pt x="7425" y="19297"/>
                      <a:pt x="7856" y="19499"/>
                    </a:cubicBezTo>
                    <a:cubicBezTo>
                      <a:pt x="10301" y="20479"/>
                      <a:pt x="12069" y="21289"/>
                      <a:pt x="11872" y="21504"/>
                    </a:cubicBezTo>
                    <a:cubicBezTo>
                      <a:pt x="11839" y="21540"/>
                      <a:pt x="12304" y="21568"/>
                      <a:pt x="12447" y="21600"/>
                    </a:cubicBezTo>
                    <a:cubicBezTo>
                      <a:pt x="12724" y="21574"/>
                      <a:pt x="13079" y="21547"/>
                      <a:pt x="13051" y="21516"/>
                    </a:cubicBezTo>
                    <a:cubicBezTo>
                      <a:pt x="12886" y="21336"/>
                      <a:pt x="14754" y="20416"/>
                      <a:pt x="17186" y="19463"/>
                    </a:cubicBezTo>
                    <a:lnTo>
                      <a:pt x="19438" y="18580"/>
                    </a:lnTo>
                    <a:lnTo>
                      <a:pt x="21600" y="17678"/>
                    </a:lnTo>
                    <a:lnTo>
                      <a:pt x="21600" y="11215"/>
                    </a:lnTo>
                    <a:lnTo>
                      <a:pt x="21600" y="11191"/>
                    </a:lnTo>
                    <a:lnTo>
                      <a:pt x="21600" y="4717"/>
                    </a:lnTo>
                    <a:lnTo>
                      <a:pt x="16061" y="2592"/>
                    </a:lnTo>
                    <a:cubicBezTo>
                      <a:pt x="13012" y="1428"/>
                      <a:pt x="10375" y="327"/>
                      <a:pt x="10208" y="144"/>
                    </a:cubicBezTo>
                    <a:cubicBezTo>
                      <a:pt x="10156" y="88"/>
                      <a:pt x="9588" y="47"/>
                      <a:pt x="917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1" name="Shape 161"/>
              <p:cNvSpPr/>
              <p:nvPr/>
            </p:nvSpPr>
            <p:spPr>
              <a:xfrm>
                <a:off x="-2" y="1941303"/>
                <a:ext cx="1076559" cy="4958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ERP</a:t>
                </a:r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3412825" y="10107948"/>
              <a:ext cx="2144724" cy="2675302"/>
              <a:chOff x="575733" y="0"/>
              <a:chExt cx="2144723" cy="2675301"/>
            </a:xfrm>
          </p:grpSpPr>
          <p:pic>
            <p:nvPicPr>
              <p:cNvPr id="163" name="image43.ti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218" t="1376" r="9310" b="3385"/>
              <a:stretch>
                <a:fillRect/>
              </a:stretch>
            </p:blipFill>
            <p:spPr>
              <a:xfrm>
                <a:off x="1211934" y="-1"/>
                <a:ext cx="1508523" cy="2178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848" y="0"/>
                    </a:moveTo>
                    <a:lnTo>
                      <a:pt x="4773" y="1680"/>
                    </a:lnTo>
                    <a:lnTo>
                      <a:pt x="0" y="3639"/>
                    </a:lnTo>
                    <a:lnTo>
                      <a:pt x="68" y="8361"/>
                    </a:lnTo>
                    <a:lnTo>
                      <a:pt x="227" y="17024"/>
                    </a:lnTo>
                    <a:lnTo>
                      <a:pt x="2444" y="17827"/>
                    </a:lnTo>
                    <a:cubicBezTo>
                      <a:pt x="6628" y="19331"/>
                      <a:pt x="9991" y="20853"/>
                      <a:pt x="10928" y="21600"/>
                    </a:cubicBezTo>
                    <a:lnTo>
                      <a:pt x="13656" y="21600"/>
                    </a:lnTo>
                    <a:cubicBezTo>
                      <a:pt x="14284" y="21199"/>
                      <a:pt x="15438" y="20620"/>
                      <a:pt x="17179" y="19920"/>
                    </a:cubicBezTo>
                    <a:lnTo>
                      <a:pt x="21600" y="18130"/>
                    </a:lnTo>
                    <a:lnTo>
                      <a:pt x="21600" y="11445"/>
                    </a:lnTo>
                    <a:lnTo>
                      <a:pt x="21600" y="4769"/>
                    </a:lnTo>
                    <a:lnTo>
                      <a:pt x="15144" y="2239"/>
                    </a:lnTo>
                    <a:cubicBezTo>
                      <a:pt x="11836" y="936"/>
                      <a:pt x="10225" y="310"/>
                      <a:pt x="884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4" name="Shape 164"/>
              <p:cNvSpPr/>
              <p:nvPr/>
            </p:nvSpPr>
            <p:spPr>
              <a:xfrm>
                <a:off x="575733" y="1814102"/>
                <a:ext cx="1347905" cy="86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Outros sistemas</a:t>
                </a:r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13377050" y="10113143"/>
              <a:ext cx="1935933" cy="2508353"/>
              <a:chOff x="0" y="0"/>
              <a:chExt cx="1935932" cy="2508352"/>
            </a:xfrm>
          </p:grpSpPr>
          <p:pic>
            <p:nvPicPr>
              <p:cNvPr id="166" name="image44.ti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rcRect t="1105" b="1095"/>
              <a:stretch>
                <a:fillRect/>
              </a:stretch>
            </p:blipFill>
            <p:spPr>
              <a:xfrm>
                <a:off x="244419" y="-1"/>
                <a:ext cx="1446907" cy="195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82" y="0"/>
                    </a:moveTo>
                    <a:cubicBezTo>
                      <a:pt x="12686" y="119"/>
                      <a:pt x="12169" y="272"/>
                      <a:pt x="11588" y="539"/>
                    </a:cubicBezTo>
                    <a:cubicBezTo>
                      <a:pt x="10645" y="973"/>
                      <a:pt x="7657" y="2209"/>
                      <a:pt x="4941" y="3281"/>
                    </a:cubicBezTo>
                    <a:lnTo>
                      <a:pt x="0" y="5226"/>
                    </a:lnTo>
                    <a:lnTo>
                      <a:pt x="0" y="9068"/>
                    </a:lnTo>
                    <a:lnTo>
                      <a:pt x="0" y="10456"/>
                    </a:lnTo>
                    <a:lnTo>
                      <a:pt x="0" y="10802"/>
                    </a:lnTo>
                    <a:lnTo>
                      <a:pt x="0" y="13536"/>
                    </a:lnTo>
                    <a:lnTo>
                      <a:pt x="0" y="18376"/>
                    </a:lnTo>
                    <a:lnTo>
                      <a:pt x="1493" y="19313"/>
                    </a:lnTo>
                    <a:cubicBezTo>
                      <a:pt x="2314" y="19825"/>
                      <a:pt x="3666" y="20462"/>
                      <a:pt x="4497" y="20720"/>
                    </a:cubicBezTo>
                    <a:cubicBezTo>
                      <a:pt x="5033" y="20886"/>
                      <a:pt x="5365" y="21070"/>
                      <a:pt x="5557" y="21245"/>
                    </a:cubicBezTo>
                    <a:cubicBezTo>
                      <a:pt x="6392" y="21307"/>
                      <a:pt x="7032" y="21397"/>
                      <a:pt x="7121" y="21504"/>
                    </a:cubicBezTo>
                    <a:cubicBezTo>
                      <a:pt x="7154" y="21543"/>
                      <a:pt x="7721" y="21566"/>
                      <a:pt x="7950" y="21600"/>
                    </a:cubicBezTo>
                    <a:cubicBezTo>
                      <a:pt x="8106" y="21567"/>
                      <a:pt x="8470" y="21540"/>
                      <a:pt x="8501" y="21504"/>
                    </a:cubicBezTo>
                    <a:cubicBezTo>
                      <a:pt x="8554" y="21440"/>
                      <a:pt x="9191" y="21401"/>
                      <a:pt x="9621" y="21355"/>
                    </a:cubicBezTo>
                    <a:cubicBezTo>
                      <a:pt x="9801" y="21100"/>
                      <a:pt x="10644" y="20620"/>
                      <a:pt x="11961" y="20128"/>
                    </a:cubicBezTo>
                    <a:lnTo>
                      <a:pt x="14775" y="19090"/>
                    </a:lnTo>
                    <a:lnTo>
                      <a:pt x="17145" y="20102"/>
                    </a:lnTo>
                    <a:cubicBezTo>
                      <a:pt x="18315" y="20598"/>
                      <a:pt x="19145" y="21100"/>
                      <a:pt x="19284" y="21355"/>
                    </a:cubicBezTo>
                    <a:cubicBezTo>
                      <a:pt x="19737" y="21401"/>
                      <a:pt x="20364" y="21439"/>
                      <a:pt x="20433" y="21504"/>
                    </a:cubicBezTo>
                    <a:lnTo>
                      <a:pt x="20291" y="19296"/>
                    </a:lnTo>
                    <a:cubicBezTo>
                      <a:pt x="20167" y="17217"/>
                      <a:pt x="20268" y="16709"/>
                      <a:pt x="20859" y="16541"/>
                    </a:cubicBezTo>
                    <a:cubicBezTo>
                      <a:pt x="20978" y="16507"/>
                      <a:pt x="21066" y="16379"/>
                      <a:pt x="21150" y="16247"/>
                    </a:cubicBezTo>
                    <a:cubicBezTo>
                      <a:pt x="21428" y="15619"/>
                      <a:pt x="21599" y="13052"/>
                      <a:pt x="21600" y="8047"/>
                    </a:cubicBezTo>
                    <a:lnTo>
                      <a:pt x="21600" y="8016"/>
                    </a:lnTo>
                    <a:lnTo>
                      <a:pt x="21600" y="3250"/>
                    </a:lnTo>
                    <a:lnTo>
                      <a:pt x="17127" y="1498"/>
                    </a:lnTo>
                    <a:lnTo>
                      <a:pt x="1328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7" name="Shape 167"/>
              <p:cNvSpPr/>
              <p:nvPr/>
            </p:nvSpPr>
            <p:spPr>
              <a:xfrm>
                <a:off x="0" y="2012459"/>
                <a:ext cx="1935933" cy="4958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Email Server</a:t>
                </a:r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15928424" y="9976801"/>
              <a:ext cx="1636317" cy="3208529"/>
              <a:chOff x="0" y="0"/>
              <a:chExt cx="1636315" cy="3208527"/>
            </a:xfrm>
          </p:grpSpPr>
          <p:pic>
            <p:nvPicPr>
              <p:cNvPr id="169" name="image45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rcRect t="1057" r="21966" b="1141"/>
              <a:stretch>
                <a:fillRect/>
              </a:stretch>
            </p:blipFill>
            <p:spPr>
              <a:xfrm>
                <a:off x="0" y="0"/>
                <a:ext cx="1636316" cy="2259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3" extrusionOk="0">
                    <a:moveTo>
                      <a:pt x="13239" y="0"/>
                    </a:moveTo>
                    <a:lnTo>
                      <a:pt x="6905" y="2526"/>
                    </a:lnTo>
                    <a:lnTo>
                      <a:pt x="0" y="5272"/>
                    </a:lnTo>
                    <a:lnTo>
                      <a:pt x="0" y="9247"/>
                    </a:lnTo>
                    <a:lnTo>
                      <a:pt x="0" y="10806"/>
                    </a:lnTo>
                    <a:lnTo>
                      <a:pt x="0" y="13563"/>
                    </a:lnTo>
                    <a:lnTo>
                      <a:pt x="0" y="18722"/>
                    </a:lnTo>
                    <a:lnTo>
                      <a:pt x="2232" y="19795"/>
                    </a:lnTo>
                    <a:cubicBezTo>
                      <a:pt x="3457" y="20385"/>
                      <a:pt x="5048" y="20957"/>
                      <a:pt x="5763" y="21062"/>
                    </a:cubicBezTo>
                    <a:cubicBezTo>
                      <a:pt x="6478" y="21168"/>
                      <a:pt x="7180" y="21388"/>
                      <a:pt x="7319" y="21551"/>
                    </a:cubicBezTo>
                    <a:cubicBezTo>
                      <a:pt x="7334" y="21569"/>
                      <a:pt x="7890" y="21576"/>
                      <a:pt x="8010" y="21593"/>
                    </a:cubicBezTo>
                    <a:cubicBezTo>
                      <a:pt x="8641" y="21469"/>
                      <a:pt x="9206" y="21302"/>
                      <a:pt x="9865" y="21031"/>
                    </a:cubicBezTo>
                    <a:cubicBezTo>
                      <a:pt x="11716" y="20270"/>
                      <a:pt x="11955" y="20250"/>
                      <a:pt x="13474" y="20709"/>
                    </a:cubicBezTo>
                    <a:cubicBezTo>
                      <a:pt x="16419" y="21600"/>
                      <a:pt x="19237" y="20424"/>
                      <a:pt x="19237" y="18308"/>
                    </a:cubicBezTo>
                    <a:cubicBezTo>
                      <a:pt x="19237" y="17759"/>
                      <a:pt x="19670" y="17247"/>
                      <a:pt x="20421" y="16890"/>
                    </a:cubicBezTo>
                    <a:lnTo>
                      <a:pt x="21600" y="16324"/>
                    </a:lnTo>
                    <a:lnTo>
                      <a:pt x="21480" y="9657"/>
                    </a:lnTo>
                    <a:lnTo>
                      <a:pt x="21349" y="2993"/>
                    </a:lnTo>
                    <a:lnTo>
                      <a:pt x="18184" y="1790"/>
                    </a:lnTo>
                    <a:cubicBezTo>
                      <a:pt x="16444" y="1128"/>
                      <a:pt x="14770" y="407"/>
                      <a:pt x="14459" y="182"/>
                    </a:cubicBezTo>
                    <a:cubicBezTo>
                      <a:pt x="14347" y="101"/>
                      <a:pt x="13685" y="56"/>
                      <a:pt x="132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70" name="Shape 170"/>
              <p:cNvSpPr/>
              <p:nvPr/>
            </p:nvSpPr>
            <p:spPr>
              <a:xfrm>
                <a:off x="42091" y="2347328"/>
                <a:ext cx="1552084" cy="86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Aplicação</a:t>
                </a:r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18283403" y="9928384"/>
              <a:ext cx="2013940" cy="2689678"/>
              <a:chOff x="0" y="0"/>
              <a:chExt cx="2013939" cy="2689677"/>
            </a:xfrm>
          </p:grpSpPr>
          <p:pic>
            <p:nvPicPr>
              <p:cNvPr id="178" name="image46.ti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rcRect l="188" t="1161" r="721" b="1084"/>
              <a:stretch>
                <a:fillRect/>
              </a:stretch>
            </p:blipFill>
            <p:spPr>
              <a:xfrm>
                <a:off x="75998" y="0"/>
                <a:ext cx="1937942" cy="2259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53" y="0"/>
                    </a:moveTo>
                    <a:lnTo>
                      <a:pt x="6719" y="1298"/>
                    </a:lnTo>
                    <a:cubicBezTo>
                      <a:pt x="4911" y="2156"/>
                      <a:pt x="2644" y="3211"/>
                      <a:pt x="1690" y="3639"/>
                    </a:cubicBezTo>
                    <a:lnTo>
                      <a:pt x="0" y="4401"/>
                    </a:lnTo>
                    <a:lnTo>
                      <a:pt x="40" y="7748"/>
                    </a:lnTo>
                    <a:lnTo>
                      <a:pt x="119" y="15742"/>
                    </a:lnTo>
                    <a:lnTo>
                      <a:pt x="1920" y="16660"/>
                    </a:lnTo>
                    <a:cubicBezTo>
                      <a:pt x="2631" y="17024"/>
                      <a:pt x="3218" y="17296"/>
                      <a:pt x="3738" y="17483"/>
                    </a:cubicBezTo>
                    <a:cubicBezTo>
                      <a:pt x="3895" y="17538"/>
                      <a:pt x="4019" y="17532"/>
                      <a:pt x="4167" y="17571"/>
                    </a:cubicBezTo>
                    <a:cubicBezTo>
                      <a:pt x="5451" y="17913"/>
                      <a:pt x="6463" y="17681"/>
                      <a:pt x="8462" y="16789"/>
                    </a:cubicBezTo>
                    <a:lnTo>
                      <a:pt x="11023" y="15655"/>
                    </a:lnTo>
                    <a:lnTo>
                      <a:pt x="12930" y="16626"/>
                    </a:lnTo>
                    <a:cubicBezTo>
                      <a:pt x="13939" y="17136"/>
                      <a:pt x="14771" y="17510"/>
                      <a:pt x="14907" y="17544"/>
                    </a:cubicBezTo>
                    <a:cubicBezTo>
                      <a:pt x="14952" y="17527"/>
                      <a:pt x="14996" y="17412"/>
                      <a:pt x="15040" y="17271"/>
                    </a:cubicBezTo>
                    <a:cubicBezTo>
                      <a:pt x="15104" y="17072"/>
                      <a:pt x="15170" y="16811"/>
                      <a:pt x="15212" y="16246"/>
                    </a:cubicBezTo>
                    <a:lnTo>
                      <a:pt x="15305" y="14972"/>
                    </a:lnTo>
                    <a:cubicBezTo>
                      <a:pt x="14163" y="14839"/>
                      <a:pt x="13869" y="14506"/>
                      <a:pt x="14602" y="14046"/>
                    </a:cubicBezTo>
                    <a:cubicBezTo>
                      <a:pt x="15078" y="13748"/>
                      <a:pt x="15155" y="12985"/>
                      <a:pt x="15155" y="8142"/>
                    </a:cubicBezTo>
                    <a:lnTo>
                      <a:pt x="15155" y="2584"/>
                    </a:lnTo>
                    <a:lnTo>
                      <a:pt x="13421" y="1836"/>
                    </a:lnTo>
                    <a:cubicBezTo>
                      <a:pt x="12470" y="1422"/>
                      <a:pt x="11137" y="785"/>
                      <a:pt x="10457" y="417"/>
                    </a:cubicBezTo>
                    <a:cubicBezTo>
                      <a:pt x="10108" y="228"/>
                      <a:pt x="9796" y="98"/>
                      <a:pt x="9453" y="0"/>
                    </a:cubicBezTo>
                    <a:close/>
                    <a:moveTo>
                      <a:pt x="19012" y="17024"/>
                    </a:moveTo>
                    <a:cubicBezTo>
                      <a:pt x="18969" y="17572"/>
                      <a:pt x="18823" y="17951"/>
                      <a:pt x="18309" y="18360"/>
                    </a:cubicBezTo>
                    <a:cubicBezTo>
                      <a:pt x="18238" y="18416"/>
                      <a:pt x="18217" y="18448"/>
                      <a:pt x="18154" y="18500"/>
                    </a:cubicBezTo>
                    <a:cubicBezTo>
                      <a:pt x="18124" y="18526"/>
                      <a:pt x="18120" y="18547"/>
                      <a:pt x="18092" y="18572"/>
                    </a:cubicBezTo>
                    <a:cubicBezTo>
                      <a:pt x="17871" y="18764"/>
                      <a:pt x="17696" y="18941"/>
                      <a:pt x="17588" y="19103"/>
                    </a:cubicBezTo>
                    <a:cubicBezTo>
                      <a:pt x="17250" y="19679"/>
                      <a:pt x="17750" y="20133"/>
                      <a:pt x="19441" y="21130"/>
                    </a:cubicBezTo>
                    <a:cubicBezTo>
                      <a:pt x="19838" y="21364"/>
                      <a:pt x="20088" y="21472"/>
                      <a:pt x="20353" y="21600"/>
                    </a:cubicBezTo>
                    <a:lnTo>
                      <a:pt x="20923" y="21122"/>
                    </a:lnTo>
                    <a:lnTo>
                      <a:pt x="21388" y="20716"/>
                    </a:lnTo>
                    <a:cubicBezTo>
                      <a:pt x="21406" y="20666"/>
                      <a:pt x="21433" y="20643"/>
                      <a:pt x="21450" y="20591"/>
                    </a:cubicBezTo>
                    <a:cubicBezTo>
                      <a:pt x="21509" y="20407"/>
                      <a:pt x="21558" y="20115"/>
                      <a:pt x="21600" y="19483"/>
                    </a:cubicBezTo>
                    <a:cubicBezTo>
                      <a:pt x="21454" y="19055"/>
                      <a:pt x="21141" y="18790"/>
                      <a:pt x="20335" y="18288"/>
                    </a:cubicBezTo>
                    <a:cubicBezTo>
                      <a:pt x="19520" y="17782"/>
                      <a:pt x="19182" y="17484"/>
                      <a:pt x="19012" y="1702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79" name="Shape 179"/>
              <p:cNvSpPr/>
              <p:nvPr/>
            </p:nvSpPr>
            <p:spPr>
              <a:xfrm>
                <a:off x="0" y="1828478"/>
                <a:ext cx="1552083" cy="86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Arquivos</a:t>
                </a:r>
              </a:p>
            </p:txBody>
          </p:sp>
        </p:grpSp>
      </p:grpSp>
      <p:sp>
        <p:nvSpPr>
          <p:cNvPr id="59" name="Shape 173"/>
          <p:cNvSpPr/>
          <p:nvPr/>
        </p:nvSpPr>
        <p:spPr>
          <a:xfrm>
            <a:off x="13451896" y="4733311"/>
            <a:ext cx="1967243" cy="904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pt-BR" dirty="0" smtClean="0"/>
              <a:t>Usuários</a:t>
            </a:r>
          </a:p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pt-BR" dirty="0" smtClean="0"/>
              <a:t>Moveis</a:t>
            </a:r>
            <a:endParaRPr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0" name="Shape 1020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Shape 1023"/>
          <p:cNvSpPr/>
          <p:nvPr/>
        </p:nvSpPr>
        <p:spPr>
          <a:xfrm>
            <a:off x="430132" y="400200"/>
            <a:ext cx="722522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os Correios</a:t>
            </a:r>
          </a:p>
        </p:txBody>
      </p:sp>
      <p:sp>
        <p:nvSpPr>
          <p:cNvPr id="1024" name="Shape 1024"/>
          <p:cNvSpPr/>
          <p:nvPr/>
        </p:nvSpPr>
        <p:spPr>
          <a:xfrm>
            <a:off x="12914425" y="4413346"/>
            <a:ext cx="10576094" cy="608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 AR Digital 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Digitalização de ARs (Aviso de Recebimento) com reconhecimento de código de barras e posterior indexação.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Descentralizado em 6 sites em rede estrela: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Brasilia, São Paulo, Salvador, Curitiba, Belo Horizonte, Rio de Janeiro.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Dezenas de milhares de arquivos trafegados por dia para a central dos correios em SP.</a:t>
            </a:r>
          </a:p>
        </p:txBody>
      </p:sp>
      <p:pic>
        <p:nvPicPr>
          <p:cNvPr id="102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022" y="3996244"/>
            <a:ext cx="11204910" cy="6920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8" name="Shape 1028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Shape 1031"/>
          <p:cNvSpPr/>
          <p:nvPr/>
        </p:nvSpPr>
        <p:spPr>
          <a:xfrm>
            <a:off x="430132" y="400200"/>
            <a:ext cx="1343569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Q-Ware para STN, Min. Cidades, Exército, STJ</a:t>
            </a:r>
          </a:p>
        </p:txBody>
      </p:sp>
      <p:sp>
        <p:nvSpPr>
          <p:cNvPr id="1032" name="Shape 1032"/>
          <p:cNvSpPr/>
          <p:nvPr/>
        </p:nvSpPr>
        <p:spPr>
          <a:xfrm>
            <a:off x="12914425" y="4413346"/>
            <a:ext cx="10576094" cy="608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Extração de dados do SIAFI da PLOGs do Adabas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Extração via Q-Ware AMS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Transporte via Q-Ware FDS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Carga em DW via Q-Ware Command Processor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Agendamentos via Q-Ware Service Agenda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Vários ambientes heterogêneos (OS/390, Linux, Windows, Oracle, Adbas, Postgres e SQLSever)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+ 30 GB / Dia de dados brutos para carga simultaneamente</a:t>
            </a:r>
          </a:p>
        </p:txBody>
      </p:sp>
      <p:pic>
        <p:nvPicPr>
          <p:cNvPr id="103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0533" y="8445530"/>
            <a:ext cx="4546794" cy="98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4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08572" y="4679178"/>
            <a:ext cx="2830716" cy="1953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5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62177" y="4394607"/>
            <a:ext cx="2731773" cy="2522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6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48416" y="7359265"/>
            <a:ext cx="3159295" cy="3159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3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Shape 1041"/>
          <p:cNvSpPr/>
          <p:nvPr/>
        </p:nvSpPr>
        <p:spPr>
          <a:xfrm>
            <a:off x="430132" y="400200"/>
            <a:ext cx="842638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Quem está usando o Q-Ware</a:t>
            </a:r>
          </a:p>
        </p:txBody>
      </p:sp>
      <p:sp>
        <p:nvSpPr>
          <p:cNvPr id="1042" name="Shape 1042"/>
          <p:cNvSpPr/>
          <p:nvPr/>
        </p:nvSpPr>
        <p:spPr>
          <a:xfrm>
            <a:off x="9017243" y="5885481"/>
            <a:ext cx="13963065" cy="367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Caixa, Serpro, STN, CNJ, CNJ/STJ/TJs/TRFs, CONFEA, CREAs, Receita, Min. Cidades, Min. Saúde, Casa da Moeda, Polícia Federal, Infraero, ASBACE,  TRF 1ª Região, Min. Exército, Min. Aeronáutica, Fiat, Correios, e mais 52.000 empresas espalhadas em todo o território nacional.</a:t>
            </a:r>
          </a:p>
        </p:txBody>
      </p:sp>
      <p:pic>
        <p:nvPicPr>
          <p:cNvPr id="104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7501" y="4473559"/>
            <a:ext cx="6502414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/>
          <p:nvPr/>
        </p:nvSpPr>
        <p:spPr>
          <a:xfrm>
            <a:off x="-97440" y="-47762"/>
            <a:ext cx="24492862" cy="13811524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6" name="Shape 1046"/>
          <p:cNvSpPr/>
          <p:nvPr/>
        </p:nvSpPr>
        <p:spPr>
          <a:xfrm>
            <a:off x="12022688" y="4843462"/>
            <a:ext cx="5431009" cy="402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08000" indent="-508000" algn="l" defTabSz="457200">
              <a:lnSpc>
                <a:spcPct val="150000"/>
              </a:lnSpc>
              <a:defRPr sz="3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ANDERSON  SILVA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Contate-nos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+55-61-3032-0310 / 3032-0200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anderson@pix.com.br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www.pix.com.br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/>
              </a:rPr>
              <a:t>www.qware.com.br</a:t>
            </a:r>
          </a:p>
        </p:txBody>
      </p:sp>
      <p:pic>
        <p:nvPicPr>
          <p:cNvPr id="10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0303" y="7439704"/>
            <a:ext cx="3677169" cy="133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640" y="4939142"/>
            <a:ext cx="3273305" cy="1510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hape 1053"/>
          <p:cNvSpPr/>
          <p:nvPr/>
        </p:nvSpPr>
        <p:spPr>
          <a:xfrm>
            <a:off x="430132" y="400200"/>
            <a:ext cx="842638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Quem está usando o Q-Ware</a:t>
            </a:r>
          </a:p>
        </p:txBody>
      </p:sp>
      <p:pic>
        <p:nvPicPr>
          <p:cNvPr id="105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76569" y="2254249"/>
            <a:ext cx="3937001" cy="20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5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77500" y="2224881"/>
            <a:ext cx="3429001" cy="237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6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70430" y="214233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7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44277" y="5689600"/>
            <a:ext cx="3479801" cy="233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8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9542" y="2146300"/>
            <a:ext cx="355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547350" y="5412978"/>
            <a:ext cx="3289300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0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41292" y="5695950"/>
            <a:ext cx="3492501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1" name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788767" y="2327274"/>
            <a:ext cx="3289301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pasted-image.tif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364030" y="5253235"/>
            <a:ext cx="3352801" cy="242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3" name="pasted-image.tif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51214" y="8955484"/>
            <a:ext cx="6952124" cy="3880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4" name="pasted-image.tif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544610" y="8651991"/>
            <a:ext cx="3556001" cy="2472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5" name="pasted-image.tif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903626" y="9174757"/>
            <a:ext cx="5940696" cy="305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6" name="pasted-image.tif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8186267" y="5267721"/>
            <a:ext cx="4851401" cy="242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7" name="pasted-image.tiff"/>
          <p:cNvPicPr>
            <a:picLocks noChangeAspect="1"/>
          </p:cNvPicPr>
          <p:nvPr/>
        </p:nvPicPr>
        <p:blipFill>
          <a:blip r:embed="rId17">
            <a:extLst/>
          </a:blip>
          <a:srcRect l="18778" r="18781" b="2"/>
          <a:stretch>
            <a:fillRect/>
          </a:stretch>
        </p:blipFill>
        <p:spPr>
          <a:xfrm>
            <a:off x="19707368" y="8651991"/>
            <a:ext cx="4320382" cy="3678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1"/>
                </a:lnTo>
                <a:lnTo>
                  <a:pt x="0" y="21600"/>
                </a:lnTo>
                <a:lnTo>
                  <a:pt x="7552" y="21600"/>
                </a:lnTo>
                <a:lnTo>
                  <a:pt x="21600" y="21600"/>
                </a:lnTo>
                <a:lnTo>
                  <a:pt x="21600" y="12418"/>
                </a:lnTo>
                <a:cubicBezTo>
                  <a:pt x="21600" y="4126"/>
                  <a:pt x="21596" y="3240"/>
                  <a:pt x="21542" y="3293"/>
                </a:cubicBezTo>
                <a:cubicBezTo>
                  <a:pt x="21492" y="3342"/>
                  <a:pt x="21463" y="3326"/>
                  <a:pt x="21358" y="3176"/>
                </a:cubicBezTo>
                <a:cubicBezTo>
                  <a:pt x="21153" y="2883"/>
                  <a:pt x="21106" y="2841"/>
                  <a:pt x="20979" y="2841"/>
                </a:cubicBezTo>
                <a:cubicBezTo>
                  <a:pt x="20754" y="2841"/>
                  <a:pt x="20716" y="2748"/>
                  <a:pt x="20741" y="2281"/>
                </a:cubicBezTo>
                <a:cubicBezTo>
                  <a:pt x="20770" y="1734"/>
                  <a:pt x="20769" y="1734"/>
                  <a:pt x="20906" y="1853"/>
                </a:cubicBezTo>
                <a:cubicBezTo>
                  <a:pt x="20991" y="1927"/>
                  <a:pt x="21049" y="1944"/>
                  <a:pt x="21148" y="1923"/>
                </a:cubicBezTo>
                <a:cubicBezTo>
                  <a:pt x="21315" y="1886"/>
                  <a:pt x="21447" y="1775"/>
                  <a:pt x="21447" y="1673"/>
                </a:cubicBezTo>
                <a:cubicBezTo>
                  <a:pt x="21447" y="1629"/>
                  <a:pt x="21482" y="1555"/>
                  <a:pt x="21525" y="1510"/>
                </a:cubicBezTo>
                <a:cubicBezTo>
                  <a:pt x="21595" y="1435"/>
                  <a:pt x="21600" y="1370"/>
                  <a:pt x="21600" y="713"/>
                </a:cubicBezTo>
                <a:lnTo>
                  <a:pt x="21600" y="0"/>
                </a:lnTo>
                <a:lnTo>
                  <a:pt x="14048" y="0"/>
                </a:lnTo>
                <a:lnTo>
                  <a:pt x="7552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roup 462"/>
          <p:cNvGrpSpPr/>
          <p:nvPr/>
        </p:nvGrpSpPr>
        <p:grpSpPr>
          <a:xfrm>
            <a:off x="6509713" y="8789500"/>
            <a:ext cx="13087351" cy="2108574"/>
            <a:chOff x="0" y="0"/>
            <a:chExt cx="13087350" cy="2108573"/>
          </a:xfrm>
        </p:grpSpPr>
        <p:pic>
          <p:nvPicPr>
            <p:cNvPr id="422" name="image38.ti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1310" r="36170"/>
            <a:stretch>
              <a:fillRect/>
            </a:stretch>
          </p:blipFill>
          <p:spPr>
            <a:xfrm>
              <a:off x="0" y="179309"/>
              <a:ext cx="13087351" cy="1749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" y="0"/>
                  </a:moveTo>
                  <a:lnTo>
                    <a:pt x="82" y="3336"/>
                  </a:lnTo>
                  <a:cubicBezTo>
                    <a:pt x="39" y="4850"/>
                    <a:pt x="14" y="7653"/>
                    <a:pt x="0" y="10793"/>
                  </a:cubicBezTo>
                  <a:cubicBezTo>
                    <a:pt x="13" y="13932"/>
                    <a:pt x="39" y="16750"/>
                    <a:pt x="82" y="18264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55"/>
                    <a:pt x="21407" y="20155"/>
                  </a:cubicBezTo>
                  <a:cubicBezTo>
                    <a:pt x="21423" y="19560"/>
                    <a:pt x="21458" y="19370"/>
                    <a:pt x="21493" y="19410"/>
                  </a:cubicBezTo>
                  <a:lnTo>
                    <a:pt x="21493" y="16951"/>
                  </a:lnTo>
                  <a:cubicBezTo>
                    <a:pt x="21493" y="14397"/>
                    <a:pt x="21520" y="11933"/>
                    <a:pt x="21552" y="11474"/>
                  </a:cubicBezTo>
                  <a:cubicBezTo>
                    <a:pt x="21574" y="11167"/>
                    <a:pt x="21590" y="9628"/>
                    <a:pt x="21600" y="7888"/>
                  </a:cubicBezTo>
                  <a:cubicBezTo>
                    <a:pt x="21598" y="7536"/>
                    <a:pt x="21598" y="6918"/>
                    <a:pt x="21596" y="6624"/>
                  </a:cubicBezTo>
                  <a:cubicBezTo>
                    <a:pt x="21596" y="6609"/>
                    <a:pt x="21596" y="6590"/>
                    <a:pt x="21596" y="6575"/>
                  </a:cubicBezTo>
                  <a:cubicBezTo>
                    <a:pt x="21587" y="5157"/>
                    <a:pt x="21572" y="4449"/>
                    <a:pt x="21556" y="4684"/>
                  </a:cubicBezTo>
                  <a:cubicBezTo>
                    <a:pt x="21525" y="5120"/>
                    <a:pt x="21470" y="4245"/>
                    <a:pt x="21434" y="2739"/>
                  </a:cubicBezTo>
                  <a:cubicBezTo>
                    <a:pt x="21421" y="2161"/>
                    <a:pt x="21391" y="1707"/>
                    <a:pt x="21280" y="1347"/>
                  </a:cubicBezTo>
                  <a:cubicBezTo>
                    <a:pt x="21232" y="1238"/>
                    <a:pt x="21170" y="1155"/>
                    <a:pt x="21087" y="1063"/>
                  </a:cubicBezTo>
                  <a:cubicBezTo>
                    <a:pt x="21048" y="999"/>
                    <a:pt x="20926" y="938"/>
                    <a:pt x="20874" y="882"/>
                  </a:cubicBezTo>
                  <a:cubicBezTo>
                    <a:pt x="20588" y="655"/>
                    <a:pt x="20214" y="460"/>
                    <a:pt x="19549" y="333"/>
                  </a:cubicBezTo>
                  <a:cubicBezTo>
                    <a:pt x="18343" y="103"/>
                    <a:pt x="15624" y="110"/>
                    <a:pt x="12512" y="83"/>
                  </a:cubicBezTo>
                  <a:cubicBezTo>
                    <a:pt x="11761" y="81"/>
                    <a:pt x="11705" y="8"/>
                    <a:pt x="10894" y="0"/>
                  </a:cubicBezTo>
                  <a:lnTo>
                    <a:pt x="17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461" name="Group 461"/>
            <p:cNvGrpSpPr/>
            <p:nvPr/>
          </p:nvGrpSpPr>
          <p:grpSpPr>
            <a:xfrm>
              <a:off x="693684" y="0"/>
              <a:ext cx="11700578" cy="2108574"/>
              <a:chOff x="0" y="0"/>
              <a:chExt cx="11700576" cy="2108573"/>
            </a:xfrm>
          </p:grpSpPr>
          <p:sp>
            <p:nvSpPr>
              <p:cNvPr id="423" name="Shape 423"/>
              <p:cNvSpPr/>
              <p:nvPr/>
            </p:nvSpPr>
            <p:spPr>
              <a:xfrm>
                <a:off x="0" y="15561"/>
                <a:ext cx="11700577" cy="2093013"/>
              </a:xfrm>
              <a:prstGeom prst="roundRect">
                <a:avLst>
                  <a:gd name="adj" fmla="val 8236"/>
                </a:avLst>
              </a:prstGeom>
              <a:solidFill>
                <a:srgbClr val="D997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6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/>
              </a:p>
            </p:txBody>
          </p:sp>
          <p:pic>
            <p:nvPicPr>
              <p:cNvPr id="424" name="image47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581" y="631975"/>
                <a:ext cx="11667415" cy="7242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5" name="Shape 425"/>
              <p:cNvSpPr/>
              <p:nvPr/>
            </p:nvSpPr>
            <p:spPr>
              <a:xfrm>
                <a:off x="2202628" y="657447"/>
                <a:ext cx="7373390" cy="673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42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r>
                  <a:t>Q-Ware + QWCFP ESB</a:t>
                </a:r>
              </a:p>
            </p:txBody>
          </p:sp>
          <p:grpSp>
            <p:nvGrpSpPr>
              <p:cNvPr id="428" name="Group 428"/>
              <p:cNvGrpSpPr/>
              <p:nvPr/>
            </p:nvGrpSpPr>
            <p:grpSpPr>
              <a:xfrm>
                <a:off x="2647302" y="45397"/>
                <a:ext cx="1128663" cy="646219"/>
                <a:chOff x="0" y="0"/>
                <a:chExt cx="1128661" cy="646217"/>
              </a:xfrm>
            </p:grpSpPr>
            <p:pic>
              <p:nvPicPr>
                <p:cNvPr id="426" name="image48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128662" cy="6462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27" name="Shape 427"/>
                <p:cNvSpPr/>
                <p:nvPr/>
              </p:nvSpPr>
              <p:spPr>
                <a:xfrm>
                  <a:off x="72842" y="76616"/>
                  <a:ext cx="982976" cy="4929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9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</a:t>
                  </a:r>
                </a:p>
              </p:txBody>
            </p:sp>
          </p:grpSp>
          <p:grpSp>
            <p:nvGrpSpPr>
              <p:cNvPr id="431" name="Group 431"/>
              <p:cNvGrpSpPr/>
              <p:nvPr/>
            </p:nvGrpSpPr>
            <p:grpSpPr>
              <a:xfrm>
                <a:off x="9046881" y="22556"/>
                <a:ext cx="2628026" cy="651568"/>
                <a:chOff x="0" y="0"/>
                <a:chExt cx="2628025" cy="651567"/>
              </a:xfrm>
            </p:grpSpPr>
            <p:pic>
              <p:nvPicPr>
                <p:cNvPr id="429" name="image49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628026" cy="65156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30" name="Shape 430"/>
                <p:cNvSpPr/>
                <p:nvPr/>
              </p:nvSpPr>
              <p:spPr>
                <a:xfrm>
                  <a:off x="46757" y="52427"/>
                  <a:ext cx="2534509" cy="54107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Service</a:t>
                  </a:r>
                </a:p>
              </p:txBody>
            </p:sp>
          </p:grpSp>
          <p:grpSp>
            <p:nvGrpSpPr>
              <p:cNvPr id="434" name="Group 434"/>
              <p:cNvGrpSpPr/>
              <p:nvPr/>
            </p:nvGrpSpPr>
            <p:grpSpPr>
              <a:xfrm>
                <a:off x="25002" y="1327927"/>
                <a:ext cx="1856876" cy="702169"/>
                <a:chOff x="0" y="0"/>
                <a:chExt cx="1856875" cy="702168"/>
              </a:xfrm>
            </p:grpSpPr>
            <p:pic>
              <p:nvPicPr>
                <p:cNvPr id="432" name="image50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856876" cy="7021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33" name="Shape 433"/>
                <p:cNvSpPr/>
                <p:nvPr/>
              </p:nvSpPr>
              <p:spPr>
                <a:xfrm>
                  <a:off x="380600" y="68520"/>
                  <a:ext cx="1110059" cy="5651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4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API</a:t>
                  </a:r>
                </a:p>
              </p:txBody>
            </p:sp>
          </p:grpSp>
          <p:grpSp>
            <p:nvGrpSpPr>
              <p:cNvPr id="437" name="Group 437"/>
              <p:cNvGrpSpPr/>
              <p:nvPr/>
            </p:nvGrpSpPr>
            <p:grpSpPr>
              <a:xfrm>
                <a:off x="1827929" y="1327626"/>
                <a:ext cx="1746850" cy="702170"/>
                <a:chOff x="0" y="0"/>
                <a:chExt cx="1746848" cy="702169"/>
              </a:xfrm>
            </p:grpSpPr>
            <p:pic>
              <p:nvPicPr>
                <p:cNvPr id="435" name="image51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1746849" cy="70217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36" name="Shape 436"/>
                <p:cNvSpPr/>
                <p:nvPr/>
              </p:nvSpPr>
              <p:spPr>
                <a:xfrm>
                  <a:off x="180828" y="91016"/>
                  <a:ext cx="1463798" cy="55310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3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Socket</a:t>
                  </a:r>
                </a:p>
              </p:txBody>
            </p:sp>
          </p:grpSp>
          <p:grpSp>
            <p:nvGrpSpPr>
              <p:cNvPr id="440" name="Group 440"/>
              <p:cNvGrpSpPr/>
              <p:nvPr/>
            </p:nvGrpSpPr>
            <p:grpSpPr>
              <a:xfrm>
                <a:off x="3486170" y="1310274"/>
                <a:ext cx="3084477" cy="736611"/>
                <a:chOff x="0" y="0"/>
                <a:chExt cx="3084476" cy="736609"/>
              </a:xfrm>
            </p:grpSpPr>
            <p:pic>
              <p:nvPicPr>
                <p:cNvPr id="438" name="image52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3084477" cy="7366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39" name="Shape 439"/>
                <p:cNvSpPr/>
                <p:nvPr/>
              </p:nvSpPr>
              <p:spPr>
                <a:xfrm>
                  <a:off x="99977" y="103430"/>
                  <a:ext cx="2884520" cy="5050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0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Command Line</a:t>
                  </a:r>
                </a:p>
              </p:txBody>
            </p:sp>
          </p:grpSp>
          <p:pic>
            <p:nvPicPr>
              <p:cNvPr id="441" name="image53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0959" y="39962"/>
                <a:ext cx="1552218" cy="6462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2" name="Shape 442"/>
              <p:cNvSpPr/>
              <p:nvPr/>
            </p:nvSpPr>
            <p:spPr>
              <a:xfrm>
                <a:off x="100306" y="144164"/>
                <a:ext cx="1425382" cy="4328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5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r>
                  <a:t>HTTPS</a:t>
                </a:r>
              </a:p>
            </p:txBody>
          </p:sp>
          <p:grpSp>
            <p:nvGrpSpPr>
              <p:cNvPr id="445" name="Group 445"/>
              <p:cNvGrpSpPr/>
              <p:nvPr/>
            </p:nvGrpSpPr>
            <p:grpSpPr>
              <a:xfrm>
                <a:off x="1518037" y="33906"/>
                <a:ext cx="1186124" cy="646218"/>
                <a:chOff x="0" y="0"/>
                <a:chExt cx="1186123" cy="646216"/>
              </a:xfrm>
            </p:grpSpPr>
            <p:pic>
              <p:nvPicPr>
                <p:cNvPr id="443" name="image54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186125" cy="6462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44" name="Shape 444"/>
                <p:cNvSpPr/>
                <p:nvPr/>
              </p:nvSpPr>
              <p:spPr>
                <a:xfrm>
                  <a:off x="81457" y="100665"/>
                  <a:ext cx="1023210" cy="4448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SFTP</a:t>
                  </a:r>
                </a:p>
              </p:txBody>
            </p:sp>
          </p:grpSp>
          <p:grpSp>
            <p:nvGrpSpPr>
              <p:cNvPr id="448" name="Group 448"/>
              <p:cNvGrpSpPr/>
              <p:nvPr/>
            </p:nvGrpSpPr>
            <p:grpSpPr>
              <a:xfrm>
                <a:off x="3729846" y="56890"/>
                <a:ext cx="1035492" cy="646217"/>
                <a:chOff x="0" y="0"/>
                <a:chExt cx="1035491" cy="646216"/>
              </a:xfrm>
            </p:grpSpPr>
            <p:pic>
              <p:nvPicPr>
                <p:cNvPr id="446" name="image55.png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035492" cy="6462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47" name="Shape 447"/>
                <p:cNvSpPr/>
                <p:nvPr/>
              </p:nvSpPr>
              <p:spPr>
                <a:xfrm>
                  <a:off x="81456" y="100665"/>
                  <a:ext cx="872577" cy="4448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FDS</a:t>
                  </a:r>
                </a:p>
              </p:txBody>
            </p:sp>
          </p:grpSp>
          <p:grpSp>
            <p:nvGrpSpPr>
              <p:cNvPr id="451" name="Group 451"/>
              <p:cNvGrpSpPr/>
              <p:nvPr/>
            </p:nvGrpSpPr>
            <p:grpSpPr>
              <a:xfrm>
                <a:off x="4698169" y="39836"/>
                <a:ext cx="1170664" cy="657835"/>
                <a:chOff x="0" y="0"/>
                <a:chExt cx="1170662" cy="657833"/>
              </a:xfrm>
            </p:grpSpPr>
            <p:pic>
              <p:nvPicPr>
                <p:cNvPr id="449" name="image56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1170663" cy="6578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50" name="Shape 450"/>
                <p:cNvSpPr/>
                <p:nvPr/>
              </p:nvSpPr>
              <p:spPr>
                <a:xfrm>
                  <a:off x="57260" y="100298"/>
                  <a:ext cx="1056140" cy="4448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Email</a:t>
                  </a:r>
                </a:p>
              </p:txBody>
            </p:sp>
          </p:grpSp>
          <p:grpSp>
            <p:nvGrpSpPr>
              <p:cNvPr id="454" name="Group 454"/>
              <p:cNvGrpSpPr/>
              <p:nvPr/>
            </p:nvGrpSpPr>
            <p:grpSpPr>
              <a:xfrm>
                <a:off x="6496903" y="1312727"/>
                <a:ext cx="2604791" cy="724287"/>
                <a:chOff x="-1" y="0"/>
                <a:chExt cx="2604789" cy="724285"/>
              </a:xfrm>
            </p:grpSpPr>
            <p:pic>
              <p:nvPicPr>
                <p:cNvPr id="452" name="image57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-2" y="0"/>
                  <a:ext cx="2604791" cy="724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53" name="Shape 453"/>
                <p:cNvSpPr/>
                <p:nvPr/>
              </p:nvSpPr>
              <p:spPr>
                <a:xfrm>
                  <a:off x="25982" y="83721"/>
                  <a:ext cx="2555687" cy="5651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4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Service</a:t>
                  </a:r>
                </a:p>
              </p:txBody>
            </p:sp>
          </p:grpSp>
          <p:grpSp>
            <p:nvGrpSpPr>
              <p:cNvPr id="457" name="Group 457"/>
              <p:cNvGrpSpPr/>
              <p:nvPr/>
            </p:nvGrpSpPr>
            <p:grpSpPr>
              <a:xfrm>
                <a:off x="5791025" y="0"/>
                <a:ext cx="3276110" cy="688451"/>
                <a:chOff x="0" y="0"/>
                <a:chExt cx="3276108" cy="688450"/>
              </a:xfrm>
            </p:grpSpPr>
            <p:pic>
              <p:nvPicPr>
                <p:cNvPr id="455" name="image58.png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0" y="18631"/>
                  <a:ext cx="3276109" cy="6698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56" name="Shape 456"/>
                <p:cNvSpPr/>
                <p:nvPr/>
              </p:nvSpPr>
              <p:spPr>
                <a:xfrm>
                  <a:off x="78947" y="0"/>
                  <a:ext cx="2905049" cy="6733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4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Web Apps</a:t>
                  </a:r>
                </a:p>
              </p:txBody>
            </p:sp>
          </p:grpSp>
          <p:grpSp>
            <p:nvGrpSpPr>
              <p:cNvPr id="460" name="Group 460"/>
              <p:cNvGrpSpPr/>
              <p:nvPr/>
            </p:nvGrpSpPr>
            <p:grpSpPr>
              <a:xfrm>
                <a:off x="9073334" y="1313696"/>
                <a:ext cx="2604790" cy="724286"/>
                <a:chOff x="0" y="0"/>
                <a:chExt cx="2604788" cy="724285"/>
              </a:xfrm>
            </p:grpSpPr>
            <p:pic>
              <p:nvPicPr>
                <p:cNvPr id="458" name="image57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2604789" cy="724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59" name="Shape 459"/>
                <p:cNvSpPr/>
                <p:nvPr/>
              </p:nvSpPr>
              <p:spPr>
                <a:xfrm>
                  <a:off x="269060" y="71697"/>
                  <a:ext cx="1896714" cy="589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r>
                    <a:t>Sistemas</a:t>
                  </a:r>
                </a:p>
              </p:txBody>
            </p:sp>
          </p:grpSp>
        </p:grpSp>
      </p:grpSp>
      <p:sp>
        <p:nvSpPr>
          <p:cNvPr id="463" name="Shape 463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64" name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/>
          <p:nvPr/>
        </p:nvSpPr>
        <p:spPr>
          <a:xfrm>
            <a:off x="430132" y="400200"/>
            <a:ext cx="159794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Infraestrutura de Interconectividade Corporativa Q-Ware</a:t>
            </a:r>
          </a:p>
        </p:txBody>
      </p:sp>
      <p:grpSp>
        <p:nvGrpSpPr>
          <p:cNvPr id="469" name="Group 469"/>
          <p:cNvGrpSpPr/>
          <p:nvPr/>
        </p:nvGrpSpPr>
        <p:grpSpPr>
          <a:xfrm>
            <a:off x="22419754" y="1898618"/>
            <a:ext cx="1354611" cy="1079099"/>
            <a:chOff x="0" y="-1"/>
            <a:chExt cx="1354609" cy="1079097"/>
          </a:xfrm>
        </p:grpSpPr>
        <p:pic>
          <p:nvPicPr>
            <p:cNvPr id="467" name="image25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69503" y="-2"/>
              <a:ext cx="835285" cy="835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image26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595950"/>
              <a:ext cx="1354610" cy="483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70" name="image36.tif"/>
          <p:cNvPicPr>
            <a:picLocks noChangeAspect="1"/>
          </p:cNvPicPr>
          <p:nvPr/>
        </p:nvPicPr>
        <p:blipFill>
          <a:blip r:embed="rId19">
            <a:extLst/>
          </a:blip>
          <a:srcRect l="111" t="102" r="169" b="430"/>
          <a:stretch>
            <a:fillRect/>
          </a:stretch>
        </p:blipFill>
        <p:spPr>
          <a:xfrm>
            <a:off x="11456587" y="5616065"/>
            <a:ext cx="3635773" cy="269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extrusionOk="0">
                <a:moveTo>
                  <a:pt x="10848" y="0"/>
                </a:moveTo>
                <a:cubicBezTo>
                  <a:pt x="10538" y="4"/>
                  <a:pt x="9971" y="11"/>
                  <a:pt x="9969" y="16"/>
                </a:cubicBezTo>
                <a:cubicBezTo>
                  <a:pt x="9960" y="36"/>
                  <a:pt x="9762" y="61"/>
                  <a:pt x="9526" y="76"/>
                </a:cubicBezTo>
                <a:cubicBezTo>
                  <a:pt x="9290" y="91"/>
                  <a:pt x="8846" y="144"/>
                  <a:pt x="8538" y="191"/>
                </a:cubicBezTo>
                <a:cubicBezTo>
                  <a:pt x="5533" y="649"/>
                  <a:pt x="2739" y="1950"/>
                  <a:pt x="125" y="4116"/>
                </a:cubicBezTo>
                <a:lnTo>
                  <a:pt x="0" y="4222"/>
                </a:lnTo>
                <a:lnTo>
                  <a:pt x="151" y="4483"/>
                </a:lnTo>
                <a:cubicBezTo>
                  <a:pt x="324" y="4777"/>
                  <a:pt x="1708" y="6999"/>
                  <a:pt x="2049" y="7529"/>
                </a:cubicBezTo>
                <a:lnTo>
                  <a:pt x="2221" y="7790"/>
                </a:lnTo>
                <a:lnTo>
                  <a:pt x="2348" y="7691"/>
                </a:lnTo>
                <a:cubicBezTo>
                  <a:pt x="6243" y="4637"/>
                  <a:pt x="10666" y="3790"/>
                  <a:pt x="14953" y="5276"/>
                </a:cubicBezTo>
                <a:cubicBezTo>
                  <a:pt x="16371" y="5768"/>
                  <a:pt x="17964" y="6655"/>
                  <a:pt x="19247" y="7675"/>
                </a:cubicBezTo>
                <a:lnTo>
                  <a:pt x="19391" y="7790"/>
                </a:lnTo>
                <a:lnTo>
                  <a:pt x="20322" y="6286"/>
                </a:lnTo>
                <a:cubicBezTo>
                  <a:pt x="20833" y="5460"/>
                  <a:pt x="21324" y="4658"/>
                  <a:pt x="21414" y="4502"/>
                </a:cubicBezTo>
                <a:cubicBezTo>
                  <a:pt x="21498" y="4356"/>
                  <a:pt x="21577" y="4254"/>
                  <a:pt x="21600" y="4250"/>
                </a:cubicBezTo>
                <a:cubicBezTo>
                  <a:pt x="21599" y="4244"/>
                  <a:pt x="21600" y="4190"/>
                  <a:pt x="21598" y="4190"/>
                </a:cubicBezTo>
                <a:cubicBezTo>
                  <a:pt x="21576" y="4190"/>
                  <a:pt x="21382" y="4050"/>
                  <a:pt x="21169" y="3877"/>
                </a:cubicBezTo>
                <a:cubicBezTo>
                  <a:pt x="19043" y="2147"/>
                  <a:pt x="16607" y="933"/>
                  <a:pt x="14133" y="379"/>
                </a:cubicBezTo>
                <a:cubicBezTo>
                  <a:pt x="13367" y="208"/>
                  <a:pt x="12366" y="61"/>
                  <a:pt x="11980" y="61"/>
                </a:cubicBezTo>
                <a:cubicBezTo>
                  <a:pt x="11874" y="61"/>
                  <a:pt x="11778" y="45"/>
                  <a:pt x="11768" y="22"/>
                </a:cubicBezTo>
                <a:cubicBezTo>
                  <a:pt x="11764" y="13"/>
                  <a:pt x="11223" y="6"/>
                  <a:pt x="10848" y="0"/>
                </a:cubicBezTo>
                <a:close/>
                <a:moveTo>
                  <a:pt x="10313" y="6159"/>
                </a:moveTo>
                <a:cubicBezTo>
                  <a:pt x="10072" y="6163"/>
                  <a:pt x="9861" y="6174"/>
                  <a:pt x="9714" y="6190"/>
                </a:cubicBezTo>
                <a:cubicBezTo>
                  <a:pt x="7970" y="6374"/>
                  <a:pt x="6490" y="6841"/>
                  <a:pt x="4900" y="7707"/>
                </a:cubicBezTo>
                <a:cubicBezTo>
                  <a:pt x="4485" y="7933"/>
                  <a:pt x="3449" y="8599"/>
                  <a:pt x="3138" y="8844"/>
                </a:cubicBezTo>
                <a:lnTo>
                  <a:pt x="2959" y="8991"/>
                </a:lnTo>
                <a:lnTo>
                  <a:pt x="3902" y="10501"/>
                </a:lnTo>
                <a:cubicBezTo>
                  <a:pt x="4586" y="11604"/>
                  <a:pt x="4854" y="12009"/>
                  <a:pt x="4888" y="11989"/>
                </a:cubicBezTo>
                <a:cubicBezTo>
                  <a:pt x="4913" y="11974"/>
                  <a:pt x="5110" y="11844"/>
                  <a:pt x="5329" y="11702"/>
                </a:cubicBezTo>
                <a:cubicBezTo>
                  <a:pt x="6562" y="10896"/>
                  <a:pt x="7859" y="10386"/>
                  <a:pt x="9363" y="10113"/>
                </a:cubicBezTo>
                <a:cubicBezTo>
                  <a:pt x="9966" y="10003"/>
                  <a:pt x="11642" y="10003"/>
                  <a:pt x="12265" y="10113"/>
                </a:cubicBezTo>
                <a:cubicBezTo>
                  <a:pt x="13773" y="10379"/>
                  <a:pt x="15058" y="10888"/>
                  <a:pt x="16359" y="11747"/>
                </a:cubicBezTo>
                <a:lnTo>
                  <a:pt x="16762" y="12021"/>
                </a:lnTo>
                <a:lnTo>
                  <a:pt x="17547" y="10753"/>
                </a:lnTo>
                <a:cubicBezTo>
                  <a:pt x="17979" y="10057"/>
                  <a:pt x="18406" y="9376"/>
                  <a:pt x="18492" y="9236"/>
                </a:cubicBezTo>
                <a:lnTo>
                  <a:pt x="18648" y="8978"/>
                </a:lnTo>
                <a:lnTo>
                  <a:pt x="18301" y="8723"/>
                </a:lnTo>
                <a:cubicBezTo>
                  <a:pt x="16475" y="7377"/>
                  <a:pt x="14574" y="6572"/>
                  <a:pt x="12475" y="6251"/>
                </a:cubicBezTo>
                <a:cubicBezTo>
                  <a:pt x="12041" y="6185"/>
                  <a:pt x="11037" y="6147"/>
                  <a:pt x="10313" y="6159"/>
                </a:cubicBezTo>
                <a:close/>
                <a:moveTo>
                  <a:pt x="10822" y="11594"/>
                </a:moveTo>
                <a:cubicBezTo>
                  <a:pt x="9435" y="11594"/>
                  <a:pt x="8313" y="11845"/>
                  <a:pt x="7012" y="12451"/>
                </a:cubicBezTo>
                <a:cubicBezTo>
                  <a:pt x="6587" y="12649"/>
                  <a:pt x="5682" y="13167"/>
                  <a:pt x="5628" y="13241"/>
                </a:cubicBezTo>
                <a:cubicBezTo>
                  <a:pt x="5609" y="13267"/>
                  <a:pt x="6192" y="14228"/>
                  <a:pt x="7297" y="15988"/>
                </a:cubicBezTo>
                <a:cubicBezTo>
                  <a:pt x="7424" y="16190"/>
                  <a:pt x="7537" y="16354"/>
                  <a:pt x="7545" y="16354"/>
                </a:cubicBezTo>
                <a:cubicBezTo>
                  <a:pt x="7553" y="16354"/>
                  <a:pt x="7660" y="16299"/>
                  <a:pt x="7790" y="16230"/>
                </a:cubicBezTo>
                <a:cubicBezTo>
                  <a:pt x="9112" y="15520"/>
                  <a:pt x="10744" y="15303"/>
                  <a:pt x="12216" y="15643"/>
                </a:cubicBezTo>
                <a:cubicBezTo>
                  <a:pt x="12788" y="15775"/>
                  <a:pt x="13592" y="16082"/>
                  <a:pt x="14027" y="16332"/>
                </a:cubicBezTo>
                <a:cubicBezTo>
                  <a:pt x="14065" y="16355"/>
                  <a:pt x="14296" y="16006"/>
                  <a:pt x="15026" y="14821"/>
                </a:cubicBezTo>
                <a:cubicBezTo>
                  <a:pt x="15549" y="13974"/>
                  <a:pt x="15972" y="13261"/>
                  <a:pt x="15965" y="13244"/>
                </a:cubicBezTo>
                <a:cubicBezTo>
                  <a:pt x="15957" y="13227"/>
                  <a:pt x="15757" y="13098"/>
                  <a:pt x="15522" y="12958"/>
                </a:cubicBezTo>
                <a:cubicBezTo>
                  <a:pt x="13924" y="12006"/>
                  <a:pt x="12503" y="11594"/>
                  <a:pt x="10822" y="11594"/>
                </a:cubicBezTo>
                <a:close/>
                <a:moveTo>
                  <a:pt x="10676" y="17103"/>
                </a:moveTo>
                <a:cubicBezTo>
                  <a:pt x="9919" y="17127"/>
                  <a:pt x="9154" y="17297"/>
                  <a:pt x="8500" y="17603"/>
                </a:cubicBezTo>
                <a:lnTo>
                  <a:pt x="8337" y="17676"/>
                </a:lnTo>
                <a:lnTo>
                  <a:pt x="9556" y="19639"/>
                </a:lnTo>
                <a:cubicBezTo>
                  <a:pt x="10226" y="20718"/>
                  <a:pt x="10785" y="21600"/>
                  <a:pt x="10796" y="21595"/>
                </a:cubicBezTo>
                <a:cubicBezTo>
                  <a:pt x="10807" y="21590"/>
                  <a:pt x="11361" y="20695"/>
                  <a:pt x="12030" y="19610"/>
                </a:cubicBezTo>
                <a:lnTo>
                  <a:pt x="13249" y="17641"/>
                </a:lnTo>
                <a:lnTo>
                  <a:pt x="13131" y="17584"/>
                </a:lnTo>
                <a:cubicBezTo>
                  <a:pt x="12928" y="17488"/>
                  <a:pt x="12313" y="17290"/>
                  <a:pt x="12004" y="17221"/>
                </a:cubicBezTo>
                <a:cubicBezTo>
                  <a:pt x="11582" y="17126"/>
                  <a:pt x="11130" y="17088"/>
                  <a:pt x="10676" y="1710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71" name="image37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2055512" y="3401994"/>
            <a:ext cx="2083096" cy="786075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Shape 475"/>
          <p:cNvSpPr/>
          <p:nvPr/>
        </p:nvSpPr>
        <p:spPr>
          <a:xfrm>
            <a:off x="10094142" y="3234936"/>
            <a:ext cx="2959398" cy="4934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8835" y="6767"/>
                  <a:pt x="16035" y="13967"/>
                  <a:pt x="21600" y="21600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13158234" y="4705902"/>
            <a:ext cx="184071" cy="3467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46" h="21600" extrusionOk="0">
                <a:moveTo>
                  <a:pt x="0" y="0"/>
                </a:moveTo>
                <a:cubicBezTo>
                  <a:pt x="15278" y="6978"/>
                  <a:pt x="21600" y="14178"/>
                  <a:pt x="18965" y="21600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13723540" y="3412215"/>
            <a:ext cx="5035160" cy="4767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6" extrusionOk="0">
                <a:moveTo>
                  <a:pt x="21600" y="152"/>
                </a:moveTo>
                <a:cubicBezTo>
                  <a:pt x="17135" y="-1124"/>
                  <a:pt x="9935" y="5651"/>
                  <a:pt x="0" y="20476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13999027" y="6977809"/>
            <a:ext cx="4313111" cy="129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86" extrusionOk="0">
                <a:moveTo>
                  <a:pt x="0" y="20886"/>
                </a:moveTo>
                <a:cubicBezTo>
                  <a:pt x="6534" y="6229"/>
                  <a:pt x="13734" y="-714"/>
                  <a:pt x="21600" y="58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  <a:endParaRPr/>
          </a:p>
        </p:txBody>
      </p:sp>
      <p:grpSp>
        <p:nvGrpSpPr>
          <p:cNvPr id="488" name="Group 488"/>
          <p:cNvGrpSpPr/>
          <p:nvPr/>
        </p:nvGrpSpPr>
        <p:grpSpPr>
          <a:xfrm>
            <a:off x="12268355" y="3145740"/>
            <a:ext cx="1570019" cy="1680631"/>
            <a:chOff x="-1" y="0"/>
            <a:chExt cx="1570018" cy="1680629"/>
          </a:xfrm>
        </p:grpSpPr>
        <p:pic>
          <p:nvPicPr>
            <p:cNvPr id="485" name="image39.tif"/>
            <p:cNvPicPr>
              <a:picLocks noChangeAspect="1"/>
            </p:cNvPicPr>
            <p:nvPr/>
          </p:nvPicPr>
          <p:blipFill>
            <a:blip r:embed="rId21">
              <a:extLst/>
            </a:blip>
            <a:srcRect l="3125" t="3320" r="1850" b="2900"/>
            <a:stretch>
              <a:fillRect/>
            </a:stretch>
          </p:blipFill>
          <p:spPr>
            <a:xfrm>
              <a:off x="-2" y="1052772"/>
              <a:ext cx="636192" cy="627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7" y="0"/>
                  </a:moveTo>
                  <a:cubicBezTo>
                    <a:pt x="10704" y="638"/>
                    <a:pt x="9073" y="1812"/>
                    <a:pt x="5942" y="4082"/>
                  </a:cubicBezTo>
                  <a:lnTo>
                    <a:pt x="0" y="8397"/>
                  </a:lnTo>
                  <a:cubicBezTo>
                    <a:pt x="148" y="8740"/>
                    <a:pt x="240" y="9192"/>
                    <a:pt x="445" y="9421"/>
                  </a:cubicBezTo>
                  <a:cubicBezTo>
                    <a:pt x="1520" y="10626"/>
                    <a:pt x="1520" y="10764"/>
                    <a:pt x="445" y="11182"/>
                  </a:cubicBezTo>
                  <a:cubicBezTo>
                    <a:pt x="259" y="11255"/>
                    <a:pt x="166" y="11538"/>
                    <a:pt x="40" y="11742"/>
                  </a:cubicBezTo>
                  <a:cubicBezTo>
                    <a:pt x="144" y="11913"/>
                    <a:pt x="234" y="12096"/>
                    <a:pt x="364" y="12206"/>
                  </a:cubicBezTo>
                  <a:cubicBezTo>
                    <a:pt x="1336" y="13022"/>
                    <a:pt x="1336" y="13236"/>
                    <a:pt x="364" y="14323"/>
                  </a:cubicBezTo>
                  <a:cubicBezTo>
                    <a:pt x="259" y="14441"/>
                    <a:pt x="201" y="14736"/>
                    <a:pt x="108" y="14910"/>
                  </a:cubicBezTo>
                  <a:lnTo>
                    <a:pt x="4447" y="18241"/>
                  </a:lnTo>
                  <a:lnTo>
                    <a:pt x="8799" y="21600"/>
                  </a:lnTo>
                  <a:cubicBezTo>
                    <a:pt x="10225" y="20974"/>
                    <a:pt x="11945" y="19761"/>
                    <a:pt x="15213" y="17408"/>
                  </a:cubicBezTo>
                  <a:lnTo>
                    <a:pt x="21371" y="12985"/>
                  </a:lnTo>
                  <a:cubicBezTo>
                    <a:pt x="21298" y="12805"/>
                    <a:pt x="21251" y="12412"/>
                    <a:pt x="21169" y="12329"/>
                  </a:cubicBezTo>
                  <a:cubicBezTo>
                    <a:pt x="20506" y="11657"/>
                    <a:pt x="20506" y="11295"/>
                    <a:pt x="21169" y="10623"/>
                  </a:cubicBezTo>
                  <a:cubicBezTo>
                    <a:pt x="21352" y="10438"/>
                    <a:pt x="21468" y="9738"/>
                    <a:pt x="21600" y="9107"/>
                  </a:cubicBezTo>
                  <a:cubicBezTo>
                    <a:pt x="21587" y="9098"/>
                    <a:pt x="21586" y="8793"/>
                    <a:pt x="21573" y="8807"/>
                  </a:cubicBezTo>
                  <a:cubicBezTo>
                    <a:pt x="20672" y="9720"/>
                    <a:pt x="18601" y="7913"/>
                    <a:pt x="18959" y="6526"/>
                  </a:cubicBezTo>
                  <a:cubicBezTo>
                    <a:pt x="19224" y="5498"/>
                    <a:pt x="18323" y="4389"/>
                    <a:pt x="15442" y="2185"/>
                  </a:cubicBezTo>
                  <a:cubicBezTo>
                    <a:pt x="13948" y="1042"/>
                    <a:pt x="13021" y="429"/>
                    <a:pt x="1208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86" name="image23.pn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786333" y="0"/>
              <a:ext cx="783685" cy="1574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7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50192" y="196479"/>
              <a:ext cx="535642" cy="597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2" name="Group 492"/>
          <p:cNvGrpSpPr/>
          <p:nvPr/>
        </p:nvGrpSpPr>
        <p:grpSpPr>
          <a:xfrm>
            <a:off x="18001113" y="2822880"/>
            <a:ext cx="1761105" cy="1339459"/>
            <a:chOff x="0" y="0"/>
            <a:chExt cx="1761103" cy="1339457"/>
          </a:xfrm>
        </p:grpSpPr>
        <p:pic>
          <p:nvPicPr>
            <p:cNvPr id="489" name="image22.pn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-1" y="0"/>
              <a:ext cx="1339460" cy="13394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70343" dir="3600000" rotWithShape="0">
                <a:srgbClr val="A6AAA9">
                  <a:alpha val="70000"/>
                </a:srgbClr>
              </a:outerShdw>
            </a:effectLst>
          </p:spPr>
        </p:pic>
        <p:pic>
          <p:nvPicPr>
            <p:cNvPr id="490" name="image39.tif"/>
            <p:cNvPicPr>
              <a:picLocks noChangeAspect="1"/>
            </p:cNvPicPr>
            <p:nvPr/>
          </p:nvPicPr>
          <p:blipFill>
            <a:blip r:embed="rId21">
              <a:extLst/>
            </a:blip>
            <a:srcRect l="3125" t="3319" r="1839" b="2961"/>
            <a:stretch>
              <a:fillRect/>
            </a:stretch>
          </p:blipFill>
          <p:spPr>
            <a:xfrm>
              <a:off x="1274534" y="819327"/>
              <a:ext cx="486570" cy="47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0"/>
                  </a:moveTo>
                  <a:cubicBezTo>
                    <a:pt x="10703" y="639"/>
                    <a:pt x="9067" y="1784"/>
                    <a:pt x="5937" y="4056"/>
                  </a:cubicBezTo>
                  <a:lnTo>
                    <a:pt x="0" y="8397"/>
                  </a:lnTo>
                  <a:cubicBezTo>
                    <a:pt x="148" y="8740"/>
                    <a:pt x="236" y="9186"/>
                    <a:pt x="440" y="9415"/>
                  </a:cubicBezTo>
                  <a:cubicBezTo>
                    <a:pt x="1516" y="10621"/>
                    <a:pt x="1516" y="10766"/>
                    <a:pt x="440" y="11184"/>
                  </a:cubicBezTo>
                  <a:cubicBezTo>
                    <a:pt x="255" y="11256"/>
                    <a:pt x="179" y="11534"/>
                    <a:pt x="53" y="11738"/>
                  </a:cubicBezTo>
                  <a:cubicBezTo>
                    <a:pt x="157" y="11909"/>
                    <a:pt x="258" y="12110"/>
                    <a:pt x="388" y="12220"/>
                  </a:cubicBezTo>
                  <a:cubicBezTo>
                    <a:pt x="1359" y="13037"/>
                    <a:pt x="1359" y="13258"/>
                    <a:pt x="388" y="14346"/>
                  </a:cubicBezTo>
                  <a:cubicBezTo>
                    <a:pt x="283" y="14464"/>
                    <a:pt x="216" y="14762"/>
                    <a:pt x="123" y="14936"/>
                  </a:cubicBezTo>
                  <a:lnTo>
                    <a:pt x="4440" y="18259"/>
                  </a:lnTo>
                  <a:lnTo>
                    <a:pt x="8809" y="21600"/>
                  </a:lnTo>
                  <a:cubicBezTo>
                    <a:pt x="10234" y="20974"/>
                    <a:pt x="11937" y="19774"/>
                    <a:pt x="15205" y="17419"/>
                  </a:cubicBezTo>
                  <a:lnTo>
                    <a:pt x="21389" y="12989"/>
                  </a:lnTo>
                  <a:cubicBezTo>
                    <a:pt x="21315" y="12810"/>
                    <a:pt x="21241" y="12410"/>
                    <a:pt x="21160" y="12328"/>
                  </a:cubicBezTo>
                  <a:cubicBezTo>
                    <a:pt x="20497" y="11655"/>
                    <a:pt x="20497" y="11285"/>
                    <a:pt x="21160" y="10612"/>
                  </a:cubicBezTo>
                  <a:cubicBezTo>
                    <a:pt x="21342" y="10427"/>
                    <a:pt x="21468" y="9762"/>
                    <a:pt x="21600" y="9130"/>
                  </a:cubicBezTo>
                  <a:cubicBezTo>
                    <a:pt x="21587" y="9122"/>
                    <a:pt x="21596" y="8812"/>
                    <a:pt x="21582" y="8826"/>
                  </a:cubicBezTo>
                  <a:cubicBezTo>
                    <a:pt x="20681" y="9739"/>
                    <a:pt x="18582" y="7928"/>
                    <a:pt x="18940" y="6539"/>
                  </a:cubicBezTo>
                  <a:cubicBezTo>
                    <a:pt x="19206" y="5511"/>
                    <a:pt x="18332" y="4386"/>
                    <a:pt x="15451" y="2180"/>
                  </a:cubicBezTo>
                  <a:cubicBezTo>
                    <a:pt x="13957" y="1036"/>
                    <a:pt x="13019" y="429"/>
                    <a:pt x="1208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91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215069" y="170911"/>
              <a:ext cx="409620" cy="457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6" name="Group 496"/>
          <p:cNvGrpSpPr/>
          <p:nvPr/>
        </p:nvGrpSpPr>
        <p:grpSpPr>
          <a:xfrm>
            <a:off x="18173938" y="5424677"/>
            <a:ext cx="2510231" cy="3334695"/>
            <a:chOff x="0" y="0"/>
            <a:chExt cx="2510229" cy="3334694"/>
          </a:xfrm>
        </p:grpSpPr>
        <p:pic>
          <p:nvPicPr>
            <p:cNvPr id="493" name="image24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0" y="-1"/>
              <a:ext cx="2510230" cy="27384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4" name="image39.tif"/>
            <p:cNvPicPr>
              <a:picLocks noChangeAspect="1"/>
            </p:cNvPicPr>
            <p:nvPr/>
          </p:nvPicPr>
          <p:blipFill>
            <a:blip r:embed="rId21">
              <a:extLst/>
            </a:blip>
            <a:srcRect l="3125" t="3320" r="1850" b="2900"/>
            <a:stretch>
              <a:fillRect/>
            </a:stretch>
          </p:blipFill>
          <p:spPr>
            <a:xfrm>
              <a:off x="902309" y="2706838"/>
              <a:ext cx="636192" cy="627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7" y="0"/>
                  </a:moveTo>
                  <a:cubicBezTo>
                    <a:pt x="10704" y="638"/>
                    <a:pt x="9073" y="1812"/>
                    <a:pt x="5942" y="4082"/>
                  </a:cubicBezTo>
                  <a:lnTo>
                    <a:pt x="0" y="8397"/>
                  </a:lnTo>
                  <a:cubicBezTo>
                    <a:pt x="148" y="8740"/>
                    <a:pt x="240" y="9192"/>
                    <a:pt x="445" y="9421"/>
                  </a:cubicBezTo>
                  <a:cubicBezTo>
                    <a:pt x="1520" y="10626"/>
                    <a:pt x="1520" y="10764"/>
                    <a:pt x="445" y="11182"/>
                  </a:cubicBezTo>
                  <a:cubicBezTo>
                    <a:pt x="259" y="11255"/>
                    <a:pt x="166" y="11538"/>
                    <a:pt x="40" y="11742"/>
                  </a:cubicBezTo>
                  <a:cubicBezTo>
                    <a:pt x="144" y="11913"/>
                    <a:pt x="234" y="12096"/>
                    <a:pt x="364" y="12206"/>
                  </a:cubicBezTo>
                  <a:cubicBezTo>
                    <a:pt x="1336" y="13022"/>
                    <a:pt x="1336" y="13236"/>
                    <a:pt x="364" y="14323"/>
                  </a:cubicBezTo>
                  <a:cubicBezTo>
                    <a:pt x="259" y="14441"/>
                    <a:pt x="201" y="14736"/>
                    <a:pt x="108" y="14910"/>
                  </a:cubicBezTo>
                  <a:lnTo>
                    <a:pt x="4447" y="18241"/>
                  </a:lnTo>
                  <a:lnTo>
                    <a:pt x="8799" y="21600"/>
                  </a:lnTo>
                  <a:cubicBezTo>
                    <a:pt x="10225" y="20974"/>
                    <a:pt x="11945" y="19761"/>
                    <a:pt x="15213" y="17408"/>
                  </a:cubicBezTo>
                  <a:lnTo>
                    <a:pt x="21371" y="12985"/>
                  </a:lnTo>
                  <a:cubicBezTo>
                    <a:pt x="21298" y="12805"/>
                    <a:pt x="21251" y="12412"/>
                    <a:pt x="21169" y="12329"/>
                  </a:cubicBezTo>
                  <a:cubicBezTo>
                    <a:pt x="20506" y="11657"/>
                    <a:pt x="20506" y="11295"/>
                    <a:pt x="21169" y="10623"/>
                  </a:cubicBezTo>
                  <a:cubicBezTo>
                    <a:pt x="21352" y="10438"/>
                    <a:pt x="21468" y="9738"/>
                    <a:pt x="21600" y="9107"/>
                  </a:cubicBezTo>
                  <a:cubicBezTo>
                    <a:pt x="21587" y="9098"/>
                    <a:pt x="21586" y="8793"/>
                    <a:pt x="21573" y="8807"/>
                  </a:cubicBezTo>
                  <a:cubicBezTo>
                    <a:pt x="20672" y="9720"/>
                    <a:pt x="18601" y="7913"/>
                    <a:pt x="18959" y="6526"/>
                  </a:cubicBezTo>
                  <a:cubicBezTo>
                    <a:pt x="19224" y="5498"/>
                    <a:pt x="18323" y="4389"/>
                    <a:pt x="15442" y="2185"/>
                  </a:cubicBezTo>
                  <a:cubicBezTo>
                    <a:pt x="13948" y="1042"/>
                    <a:pt x="13021" y="429"/>
                    <a:pt x="1208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95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658161" y="2547516"/>
              <a:ext cx="535642" cy="597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7" name="Shape 497"/>
          <p:cNvSpPr/>
          <p:nvPr/>
        </p:nvSpPr>
        <p:spPr>
          <a:xfrm>
            <a:off x="16827797" y="7544211"/>
            <a:ext cx="2006764" cy="90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Unidades </a:t>
            </a:r>
          </a:p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organizacionais remotas</a:t>
            </a:r>
          </a:p>
        </p:txBody>
      </p:sp>
      <p:sp>
        <p:nvSpPr>
          <p:cNvPr id="499" name="Shape 499"/>
          <p:cNvSpPr/>
          <p:nvPr/>
        </p:nvSpPr>
        <p:spPr>
          <a:xfrm>
            <a:off x="18613085" y="4013643"/>
            <a:ext cx="1354611" cy="90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Usuários</a:t>
            </a:r>
          </a:p>
          <a:p>
            <a:pPr defTabSz="584200">
              <a:defRPr sz="1800"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On-line</a:t>
            </a:r>
          </a:p>
        </p:txBody>
      </p:sp>
      <p:grpSp>
        <p:nvGrpSpPr>
          <p:cNvPr id="524" name="Group 524"/>
          <p:cNvGrpSpPr/>
          <p:nvPr/>
        </p:nvGrpSpPr>
        <p:grpSpPr>
          <a:xfrm>
            <a:off x="5563309" y="10928186"/>
            <a:ext cx="14079966" cy="2690022"/>
            <a:chOff x="0" y="0"/>
            <a:chExt cx="14079965" cy="2690021"/>
          </a:xfrm>
        </p:grpSpPr>
        <p:grpSp>
          <p:nvGrpSpPr>
            <p:cNvPr id="505" name="Group 505"/>
            <p:cNvGrpSpPr/>
            <p:nvPr/>
          </p:nvGrpSpPr>
          <p:grpSpPr>
            <a:xfrm>
              <a:off x="4035574" y="73001"/>
              <a:ext cx="1775809" cy="2412761"/>
              <a:chOff x="0" y="0"/>
              <a:chExt cx="1775808" cy="2412760"/>
            </a:xfrm>
          </p:grpSpPr>
          <p:pic>
            <p:nvPicPr>
              <p:cNvPr id="503" name="image40.tif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rcRect l="62" t="1012" r="131" b="1225"/>
              <a:stretch>
                <a:fillRect/>
              </a:stretch>
            </p:blipFill>
            <p:spPr>
              <a:xfrm>
                <a:off x="37974" y="0"/>
                <a:ext cx="1495426" cy="2080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32" y="0"/>
                    </a:moveTo>
                    <a:lnTo>
                      <a:pt x="4861" y="1723"/>
                    </a:lnTo>
                    <a:lnTo>
                      <a:pt x="11" y="3668"/>
                    </a:lnTo>
                    <a:lnTo>
                      <a:pt x="0" y="12768"/>
                    </a:lnTo>
                    <a:lnTo>
                      <a:pt x="0" y="16737"/>
                    </a:lnTo>
                    <a:lnTo>
                      <a:pt x="2178" y="17619"/>
                    </a:lnTo>
                    <a:cubicBezTo>
                      <a:pt x="3381" y="18104"/>
                      <a:pt x="4660" y="18420"/>
                      <a:pt x="5027" y="18319"/>
                    </a:cubicBezTo>
                    <a:cubicBezTo>
                      <a:pt x="5442" y="18205"/>
                      <a:pt x="5769" y="18342"/>
                      <a:pt x="5899" y="18682"/>
                    </a:cubicBezTo>
                    <a:cubicBezTo>
                      <a:pt x="6013" y="18982"/>
                      <a:pt x="7503" y="19800"/>
                      <a:pt x="9212" y="20508"/>
                    </a:cubicBezTo>
                    <a:cubicBezTo>
                      <a:pt x="10677" y="21115"/>
                      <a:pt x="11467" y="21427"/>
                      <a:pt x="12376" y="21600"/>
                    </a:cubicBezTo>
                    <a:cubicBezTo>
                      <a:pt x="12467" y="21578"/>
                      <a:pt x="12801" y="21562"/>
                      <a:pt x="12835" y="21538"/>
                    </a:cubicBezTo>
                    <a:cubicBezTo>
                      <a:pt x="13747" y="20882"/>
                      <a:pt x="20879" y="18146"/>
                      <a:pt x="21250" y="18311"/>
                    </a:cubicBezTo>
                    <a:cubicBezTo>
                      <a:pt x="21430" y="18391"/>
                      <a:pt x="21560" y="15221"/>
                      <a:pt x="21600" y="11136"/>
                    </a:cubicBezTo>
                    <a:cubicBezTo>
                      <a:pt x="21565" y="6603"/>
                      <a:pt x="21441" y="4542"/>
                      <a:pt x="21084" y="4533"/>
                    </a:cubicBezTo>
                    <a:cubicBezTo>
                      <a:pt x="20494" y="4519"/>
                      <a:pt x="10421" y="555"/>
                      <a:pt x="9751" y="74"/>
                    </a:cubicBezTo>
                    <a:cubicBezTo>
                      <a:pt x="9709" y="43"/>
                      <a:pt x="9307" y="28"/>
                      <a:pt x="9132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04" name="Shape 504"/>
              <p:cNvSpPr/>
              <p:nvPr/>
            </p:nvSpPr>
            <p:spPr>
              <a:xfrm>
                <a:off x="-1" y="1997005"/>
                <a:ext cx="1775810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B.I.</a:t>
                </a:r>
              </a:p>
            </p:txBody>
          </p:sp>
        </p:grpSp>
        <p:grpSp>
          <p:nvGrpSpPr>
            <p:cNvPr id="508" name="Group 508"/>
            <p:cNvGrpSpPr/>
            <p:nvPr/>
          </p:nvGrpSpPr>
          <p:grpSpPr>
            <a:xfrm>
              <a:off x="6208648" y="19027"/>
              <a:ext cx="1370013" cy="2276700"/>
              <a:chOff x="0" y="0"/>
              <a:chExt cx="1370012" cy="2276699"/>
            </a:xfrm>
          </p:grpSpPr>
          <p:pic>
            <p:nvPicPr>
              <p:cNvPr id="506" name="image41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rcRect l="116" t="1041" r="123" b="1040"/>
              <a:stretch>
                <a:fillRect/>
              </a:stretch>
            </p:blipFill>
            <p:spPr>
              <a:xfrm>
                <a:off x="0" y="0"/>
                <a:ext cx="1370013" cy="182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65" y="0"/>
                    </a:moveTo>
                    <a:cubicBezTo>
                      <a:pt x="12293" y="166"/>
                      <a:pt x="11576" y="447"/>
                      <a:pt x="10337" y="976"/>
                    </a:cubicBezTo>
                    <a:cubicBezTo>
                      <a:pt x="8791" y="1638"/>
                      <a:pt x="5883" y="2852"/>
                      <a:pt x="3861" y="3684"/>
                    </a:cubicBezTo>
                    <a:lnTo>
                      <a:pt x="181" y="5199"/>
                    </a:lnTo>
                    <a:lnTo>
                      <a:pt x="63" y="13510"/>
                    </a:lnTo>
                    <a:lnTo>
                      <a:pt x="0" y="18691"/>
                    </a:lnTo>
                    <a:lnTo>
                      <a:pt x="1508" y="19465"/>
                    </a:lnTo>
                    <a:cubicBezTo>
                      <a:pt x="2351" y="19896"/>
                      <a:pt x="3958" y="20588"/>
                      <a:pt x="5081" y="21004"/>
                    </a:cubicBezTo>
                    <a:cubicBezTo>
                      <a:pt x="5938" y="21322"/>
                      <a:pt x="6854" y="21477"/>
                      <a:pt x="7990" y="21581"/>
                    </a:cubicBezTo>
                    <a:cubicBezTo>
                      <a:pt x="8066" y="21560"/>
                      <a:pt x="8328" y="21547"/>
                      <a:pt x="8347" y="21525"/>
                    </a:cubicBezTo>
                    <a:cubicBezTo>
                      <a:pt x="8414" y="21443"/>
                      <a:pt x="8746" y="21369"/>
                      <a:pt x="9204" y="21314"/>
                    </a:cubicBezTo>
                    <a:cubicBezTo>
                      <a:pt x="9360" y="20905"/>
                      <a:pt x="10643" y="20596"/>
                      <a:pt x="11426" y="20910"/>
                    </a:cubicBezTo>
                    <a:cubicBezTo>
                      <a:pt x="11676" y="21010"/>
                      <a:pt x="11850" y="21142"/>
                      <a:pt x="11951" y="21267"/>
                    </a:cubicBezTo>
                    <a:cubicBezTo>
                      <a:pt x="12823" y="21315"/>
                      <a:pt x="13558" y="21401"/>
                      <a:pt x="13660" y="21525"/>
                    </a:cubicBezTo>
                    <a:cubicBezTo>
                      <a:pt x="13684" y="21554"/>
                      <a:pt x="14000" y="21573"/>
                      <a:pt x="14123" y="21600"/>
                    </a:cubicBezTo>
                    <a:cubicBezTo>
                      <a:pt x="14358" y="21573"/>
                      <a:pt x="14859" y="21557"/>
                      <a:pt x="14886" y="21525"/>
                    </a:cubicBezTo>
                    <a:cubicBezTo>
                      <a:pt x="15024" y="21356"/>
                      <a:pt x="15492" y="21215"/>
                      <a:pt x="15912" y="21215"/>
                    </a:cubicBezTo>
                    <a:cubicBezTo>
                      <a:pt x="17199" y="21215"/>
                      <a:pt x="17952" y="20351"/>
                      <a:pt x="17952" y="18897"/>
                    </a:cubicBezTo>
                    <a:cubicBezTo>
                      <a:pt x="17952" y="17637"/>
                      <a:pt x="18051" y="17515"/>
                      <a:pt x="19529" y="16950"/>
                    </a:cubicBezTo>
                    <a:cubicBezTo>
                      <a:pt x="19784" y="16852"/>
                      <a:pt x="20004" y="16798"/>
                      <a:pt x="20236" y="16729"/>
                    </a:cubicBezTo>
                    <a:cubicBezTo>
                      <a:pt x="20711" y="16547"/>
                      <a:pt x="21136" y="16423"/>
                      <a:pt x="21268" y="16485"/>
                    </a:cubicBezTo>
                    <a:cubicBezTo>
                      <a:pt x="21443" y="16566"/>
                      <a:pt x="21565" y="13638"/>
                      <a:pt x="21600" y="9840"/>
                    </a:cubicBezTo>
                    <a:cubicBezTo>
                      <a:pt x="21568" y="5945"/>
                      <a:pt x="21482" y="2833"/>
                      <a:pt x="21368" y="2919"/>
                    </a:cubicBezTo>
                    <a:cubicBezTo>
                      <a:pt x="21099" y="3120"/>
                      <a:pt x="17188" y="1717"/>
                      <a:pt x="14611" y="497"/>
                    </a:cubicBezTo>
                    <a:cubicBezTo>
                      <a:pt x="14093" y="251"/>
                      <a:pt x="13632" y="108"/>
                      <a:pt x="13065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07" name="Shape 507"/>
              <p:cNvSpPr/>
              <p:nvPr/>
            </p:nvSpPr>
            <p:spPr>
              <a:xfrm>
                <a:off x="68922" y="1860944"/>
                <a:ext cx="1017625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SGBDR</a:t>
                </a:r>
              </a:p>
            </p:txBody>
          </p:sp>
        </p:grpSp>
        <p:grpSp>
          <p:nvGrpSpPr>
            <p:cNvPr id="511" name="Group 511"/>
            <p:cNvGrpSpPr/>
            <p:nvPr/>
          </p:nvGrpSpPr>
          <p:grpSpPr>
            <a:xfrm>
              <a:off x="1995715" y="26325"/>
              <a:ext cx="1582958" cy="2043340"/>
              <a:chOff x="-1" y="0"/>
              <a:chExt cx="1582957" cy="2043338"/>
            </a:xfrm>
          </p:grpSpPr>
          <p:pic>
            <p:nvPicPr>
              <p:cNvPr id="509" name="image42.tif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rcRect t="847" r="9300" b="1111"/>
              <a:stretch>
                <a:fillRect/>
              </a:stretch>
            </p:blipFill>
            <p:spPr>
              <a:xfrm>
                <a:off x="369709" y="0"/>
                <a:ext cx="1213248" cy="1799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71" y="0"/>
                    </a:moveTo>
                    <a:lnTo>
                      <a:pt x="4812" y="1753"/>
                    </a:lnTo>
                    <a:lnTo>
                      <a:pt x="0" y="3678"/>
                    </a:lnTo>
                    <a:lnTo>
                      <a:pt x="0" y="8180"/>
                    </a:lnTo>
                    <a:lnTo>
                      <a:pt x="0" y="8227"/>
                    </a:lnTo>
                    <a:lnTo>
                      <a:pt x="0" y="10829"/>
                    </a:lnTo>
                    <a:lnTo>
                      <a:pt x="0" y="12768"/>
                    </a:lnTo>
                    <a:lnTo>
                      <a:pt x="0" y="16550"/>
                    </a:lnTo>
                    <a:lnTo>
                      <a:pt x="1660" y="17198"/>
                    </a:lnTo>
                    <a:lnTo>
                      <a:pt x="2367" y="17446"/>
                    </a:lnTo>
                    <a:cubicBezTo>
                      <a:pt x="3280" y="17784"/>
                      <a:pt x="4252" y="18108"/>
                      <a:pt x="4522" y="18108"/>
                    </a:cubicBezTo>
                    <a:cubicBezTo>
                      <a:pt x="4841" y="18108"/>
                      <a:pt x="5785" y="18489"/>
                      <a:pt x="6628" y="18951"/>
                    </a:cubicBezTo>
                    <a:cubicBezTo>
                      <a:pt x="6941" y="19122"/>
                      <a:pt x="7426" y="19297"/>
                      <a:pt x="7857" y="19499"/>
                    </a:cubicBezTo>
                    <a:cubicBezTo>
                      <a:pt x="10302" y="20479"/>
                      <a:pt x="12067" y="21290"/>
                      <a:pt x="11870" y="21505"/>
                    </a:cubicBezTo>
                    <a:cubicBezTo>
                      <a:pt x="11837" y="21541"/>
                      <a:pt x="12307" y="21568"/>
                      <a:pt x="12450" y="21600"/>
                    </a:cubicBezTo>
                    <a:cubicBezTo>
                      <a:pt x="12727" y="21574"/>
                      <a:pt x="13078" y="21550"/>
                      <a:pt x="13050" y="21519"/>
                    </a:cubicBezTo>
                    <a:cubicBezTo>
                      <a:pt x="12885" y="21339"/>
                      <a:pt x="14752" y="20419"/>
                      <a:pt x="17184" y="19466"/>
                    </a:cubicBezTo>
                    <a:lnTo>
                      <a:pt x="19431" y="18580"/>
                    </a:lnTo>
                    <a:lnTo>
                      <a:pt x="21600" y="17674"/>
                    </a:lnTo>
                    <a:lnTo>
                      <a:pt x="21600" y="11214"/>
                    </a:lnTo>
                    <a:lnTo>
                      <a:pt x="21600" y="11195"/>
                    </a:lnTo>
                    <a:lnTo>
                      <a:pt x="21600" y="4716"/>
                    </a:lnTo>
                    <a:lnTo>
                      <a:pt x="16060" y="2592"/>
                    </a:lnTo>
                    <a:cubicBezTo>
                      <a:pt x="13011" y="1428"/>
                      <a:pt x="10377" y="326"/>
                      <a:pt x="10210" y="143"/>
                    </a:cubicBezTo>
                    <a:cubicBezTo>
                      <a:pt x="10158" y="87"/>
                      <a:pt x="9588" y="47"/>
                      <a:pt x="917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10" name="Shape 510"/>
              <p:cNvSpPr/>
              <p:nvPr/>
            </p:nvSpPr>
            <p:spPr>
              <a:xfrm>
                <a:off x="-2" y="1627583"/>
                <a:ext cx="902585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ERP</a:t>
                </a:r>
              </a:p>
            </p:txBody>
          </p:sp>
        </p:grpSp>
        <p:grpSp>
          <p:nvGrpSpPr>
            <p:cNvPr id="514" name="Group 514"/>
            <p:cNvGrpSpPr/>
            <p:nvPr/>
          </p:nvGrpSpPr>
          <p:grpSpPr>
            <a:xfrm>
              <a:off x="0" y="92680"/>
              <a:ext cx="1844149" cy="2342345"/>
              <a:chOff x="436775" y="0"/>
              <a:chExt cx="1844148" cy="2342344"/>
            </a:xfrm>
          </p:grpSpPr>
          <p:pic>
            <p:nvPicPr>
              <p:cNvPr id="512" name="image43.tif"/>
              <p:cNvPicPr>
                <a:picLocks noChangeAspect="1"/>
              </p:cNvPicPr>
              <p:nvPr/>
            </p:nvPicPr>
            <p:blipFill>
              <a:blip r:embed="rId29">
                <a:extLst/>
              </a:blip>
              <a:srcRect l="218" t="1376" r="9302" b="3381"/>
              <a:stretch>
                <a:fillRect/>
              </a:stretch>
            </p:blipFill>
            <p:spPr>
              <a:xfrm>
                <a:off x="1016083" y="-1"/>
                <a:ext cx="1264841" cy="1826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851" y="0"/>
                    </a:moveTo>
                    <a:lnTo>
                      <a:pt x="4771" y="1680"/>
                    </a:lnTo>
                    <a:lnTo>
                      <a:pt x="0" y="3637"/>
                    </a:lnTo>
                    <a:lnTo>
                      <a:pt x="68" y="8358"/>
                    </a:lnTo>
                    <a:lnTo>
                      <a:pt x="224" y="17025"/>
                    </a:lnTo>
                    <a:lnTo>
                      <a:pt x="2447" y="17827"/>
                    </a:lnTo>
                    <a:cubicBezTo>
                      <a:pt x="6630" y="19331"/>
                      <a:pt x="9988" y="20853"/>
                      <a:pt x="10925" y="21600"/>
                    </a:cubicBezTo>
                    <a:lnTo>
                      <a:pt x="13650" y="21600"/>
                    </a:lnTo>
                    <a:cubicBezTo>
                      <a:pt x="14278" y="21199"/>
                      <a:pt x="15433" y="20615"/>
                      <a:pt x="17174" y="19915"/>
                    </a:cubicBezTo>
                    <a:lnTo>
                      <a:pt x="21600" y="18127"/>
                    </a:lnTo>
                    <a:lnTo>
                      <a:pt x="21600" y="11445"/>
                    </a:lnTo>
                    <a:lnTo>
                      <a:pt x="21600" y="4768"/>
                    </a:lnTo>
                    <a:lnTo>
                      <a:pt x="15148" y="2238"/>
                    </a:lnTo>
                    <a:cubicBezTo>
                      <a:pt x="11840" y="935"/>
                      <a:pt x="10228" y="310"/>
                      <a:pt x="885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13" name="Shape 513"/>
              <p:cNvSpPr/>
              <p:nvPr/>
            </p:nvSpPr>
            <p:spPr>
              <a:xfrm>
                <a:off x="436775" y="1620317"/>
                <a:ext cx="1266947" cy="7220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Outros sistemas</a:t>
                </a:r>
              </a:p>
            </p:txBody>
          </p:sp>
        </p:grpSp>
        <p:grpSp>
          <p:nvGrpSpPr>
            <p:cNvPr id="517" name="Group 517"/>
            <p:cNvGrpSpPr/>
            <p:nvPr/>
          </p:nvGrpSpPr>
          <p:grpSpPr>
            <a:xfrm>
              <a:off x="8094693" y="105879"/>
              <a:ext cx="1623082" cy="2102998"/>
              <a:chOff x="0" y="0"/>
              <a:chExt cx="1623080" cy="2102996"/>
            </a:xfrm>
          </p:grpSpPr>
          <p:pic>
            <p:nvPicPr>
              <p:cNvPr id="515" name="image44.tif"/>
              <p:cNvPicPr>
                <a:picLocks noChangeAspect="1"/>
              </p:cNvPicPr>
              <p:nvPr/>
            </p:nvPicPr>
            <p:blipFill>
              <a:blip r:embed="rId30">
                <a:extLst/>
              </a:blip>
              <a:srcRect t="1105" b="1098"/>
              <a:stretch>
                <a:fillRect/>
              </a:stretch>
            </p:blipFill>
            <p:spPr>
              <a:xfrm>
                <a:off x="204921" y="-1"/>
                <a:ext cx="1213082" cy="1640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84" y="0"/>
                    </a:moveTo>
                    <a:cubicBezTo>
                      <a:pt x="12688" y="119"/>
                      <a:pt x="12169" y="271"/>
                      <a:pt x="11588" y="538"/>
                    </a:cubicBezTo>
                    <a:cubicBezTo>
                      <a:pt x="10645" y="972"/>
                      <a:pt x="7655" y="2209"/>
                      <a:pt x="4939" y="3281"/>
                    </a:cubicBezTo>
                    <a:lnTo>
                      <a:pt x="0" y="5225"/>
                    </a:lnTo>
                    <a:lnTo>
                      <a:pt x="0" y="9065"/>
                    </a:lnTo>
                    <a:lnTo>
                      <a:pt x="0" y="10460"/>
                    </a:lnTo>
                    <a:lnTo>
                      <a:pt x="0" y="10800"/>
                    </a:lnTo>
                    <a:lnTo>
                      <a:pt x="0" y="13538"/>
                    </a:lnTo>
                    <a:lnTo>
                      <a:pt x="0" y="18376"/>
                    </a:lnTo>
                    <a:lnTo>
                      <a:pt x="1491" y="19317"/>
                    </a:lnTo>
                    <a:cubicBezTo>
                      <a:pt x="2312" y="19829"/>
                      <a:pt x="3663" y="20459"/>
                      <a:pt x="4494" y="20717"/>
                    </a:cubicBezTo>
                    <a:cubicBezTo>
                      <a:pt x="5030" y="20883"/>
                      <a:pt x="5369" y="21070"/>
                      <a:pt x="5561" y="21245"/>
                    </a:cubicBezTo>
                    <a:cubicBezTo>
                      <a:pt x="6396" y="21307"/>
                      <a:pt x="7033" y="21399"/>
                      <a:pt x="7122" y="21506"/>
                    </a:cubicBezTo>
                    <a:cubicBezTo>
                      <a:pt x="7155" y="21545"/>
                      <a:pt x="7720" y="21566"/>
                      <a:pt x="7949" y="21600"/>
                    </a:cubicBezTo>
                    <a:cubicBezTo>
                      <a:pt x="8105" y="21567"/>
                      <a:pt x="8469" y="21542"/>
                      <a:pt x="8500" y="21506"/>
                    </a:cubicBezTo>
                    <a:cubicBezTo>
                      <a:pt x="8553" y="21442"/>
                      <a:pt x="9194" y="21400"/>
                      <a:pt x="9624" y="21354"/>
                    </a:cubicBezTo>
                    <a:cubicBezTo>
                      <a:pt x="9804" y="21099"/>
                      <a:pt x="10638" y="20624"/>
                      <a:pt x="11955" y="20132"/>
                    </a:cubicBezTo>
                    <a:lnTo>
                      <a:pt x="14774" y="19092"/>
                    </a:lnTo>
                    <a:lnTo>
                      <a:pt x="17142" y="20100"/>
                    </a:lnTo>
                    <a:cubicBezTo>
                      <a:pt x="18311" y="20596"/>
                      <a:pt x="19143" y="21099"/>
                      <a:pt x="19282" y="21354"/>
                    </a:cubicBezTo>
                    <a:cubicBezTo>
                      <a:pt x="19735" y="21400"/>
                      <a:pt x="20358" y="21441"/>
                      <a:pt x="20427" y="21506"/>
                    </a:cubicBezTo>
                    <a:lnTo>
                      <a:pt x="20293" y="19296"/>
                    </a:lnTo>
                    <a:cubicBezTo>
                      <a:pt x="20169" y="17217"/>
                      <a:pt x="20266" y="16710"/>
                      <a:pt x="20858" y="16542"/>
                    </a:cubicBezTo>
                    <a:cubicBezTo>
                      <a:pt x="20977" y="16508"/>
                      <a:pt x="21064" y="16382"/>
                      <a:pt x="21148" y="16250"/>
                    </a:cubicBezTo>
                    <a:cubicBezTo>
                      <a:pt x="21426" y="15622"/>
                      <a:pt x="21599" y="13052"/>
                      <a:pt x="21600" y="8046"/>
                    </a:cubicBezTo>
                    <a:lnTo>
                      <a:pt x="21600" y="8015"/>
                    </a:lnTo>
                    <a:lnTo>
                      <a:pt x="21600" y="3250"/>
                    </a:lnTo>
                    <a:lnTo>
                      <a:pt x="17127" y="1500"/>
                    </a:lnTo>
                    <a:lnTo>
                      <a:pt x="13284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16" name="Shape 516"/>
              <p:cNvSpPr/>
              <p:nvPr/>
            </p:nvSpPr>
            <p:spPr>
              <a:xfrm>
                <a:off x="0" y="1687241"/>
                <a:ext cx="1623081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Email Server</a:t>
                </a:r>
              </a:p>
            </p:txBody>
          </p:sp>
        </p:grpSp>
        <p:grpSp>
          <p:nvGrpSpPr>
            <p:cNvPr id="520" name="Group 520"/>
            <p:cNvGrpSpPr/>
            <p:nvPr/>
          </p:nvGrpSpPr>
          <p:grpSpPr>
            <a:xfrm>
              <a:off x="10233720" y="-1"/>
              <a:ext cx="1371998" cy="2690023"/>
              <a:chOff x="0" y="0"/>
              <a:chExt cx="1371996" cy="2690021"/>
            </a:xfrm>
          </p:grpSpPr>
          <p:pic>
            <p:nvPicPr>
              <p:cNvPr id="518" name="image45.tif"/>
              <p:cNvPicPr>
                <a:picLocks noChangeAspect="1"/>
              </p:cNvPicPr>
              <p:nvPr/>
            </p:nvPicPr>
            <p:blipFill>
              <a:blip r:embed="rId31">
                <a:extLst/>
              </a:blip>
              <a:srcRect t="1057" r="21960" b="1140"/>
              <a:stretch>
                <a:fillRect/>
              </a:stretch>
            </p:blipFill>
            <p:spPr>
              <a:xfrm>
                <a:off x="0" y="0"/>
                <a:ext cx="1371997" cy="1894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extrusionOk="0">
                    <a:moveTo>
                      <a:pt x="13240" y="0"/>
                    </a:moveTo>
                    <a:lnTo>
                      <a:pt x="6904" y="2525"/>
                    </a:lnTo>
                    <a:lnTo>
                      <a:pt x="0" y="5276"/>
                    </a:lnTo>
                    <a:lnTo>
                      <a:pt x="0" y="9248"/>
                    </a:lnTo>
                    <a:lnTo>
                      <a:pt x="0" y="10809"/>
                    </a:lnTo>
                    <a:lnTo>
                      <a:pt x="0" y="13565"/>
                    </a:lnTo>
                    <a:lnTo>
                      <a:pt x="0" y="18727"/>
                    </a:lnTo>
                    <a:lnTo>
                      <a:pt x="2231" y="19795"/>
                    </a:lnTo>
                    <a:cubicBezTo>
                      <a:pt x="3455" y="20385"/>
                      <a:pt x="5046" y="20961"/>
                      <a:pt x="5761" y="21066"/>
                    </a:cubicBezTo>
                    <a:cubicBezTo>
                      <a:pt x="6476" y="21172"/>
                      <a:pt x="7178" y="21392"/>
                      <a:pt x="7317" y="21555"/>
                    </a:cubicBezTo>
                    <a:cubicBezTo>
                      <a:pt x="7332" y="21573"/>
                      <a:pt x="7890" y="21579"/>
                      <a:pt x="8010" y="21596"/>
                    </a:cubicBezTo>
                    <a:cubicBezTo>
                      <a:pt x="8641" y="21472"/>
                      <a:pt x="9207" y="21306"/>
                      <a:pt x="9866" y="21035"/>
                    </a:cubicBezTo>
                    <a:cubicBezTo>
                      <a:pt x="11717" y="20274"/>
                      <a:pt x="11959" y="20250"/>
                      <a:pt x="13477" y="20709"/>
                    </a:cubicBezTo>
                    <a:cubicBezTo>
                      <a:pt x="16422" y="21600"/>
                      <a:pt x="19238" y="20427"/>
                      <a:pt x="19238" y="18311"/>
                    </a:cubicBezTo>
                    <a:cubicBezTo>
                      <a:pt x="19238" y="17762"/>
                      <a:pt x="19668" y="17247"/>
                      <a:pt x="20419" y="16890"/>
                    </a:cubicBezTo>
                    <a:lnTo>
                      <a:pt x="21600" y="16325"/>
                    </a:lnTo>
                    <a:lnTo>
                      <a:pt x="21475" y="9660"/>
                    </a:lnTo>
                    <a:lnTo>
                      <a:pt x="21344" y="2995"/>
                    </a:lnTo>
                    <a:lnTo>
                      <a:pt x="18182" y="1792"/>
                    </a:lnTo>
                    <a:cubicBezTo>
                      <a:pt x="16442" y="1130"/>
                      <a:pt x="14769" y="406"/>
                      <a:pt x="14458" y="181"/>
                    </a:cubicBezTo>
                    <a:cubicBezTo>
                      <a:pt x="14346" y="100"/>
                      <a:pt x="13686" y="56"/>
                      <a:pt x="1324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19" name="Shape 519"/>
              <p:cNvSpPr/>
              <p:nvPr/>
            </p:nvSpPr>
            <p:spPr>
              <a:xfrm>
                <a:off x="35289" y="1967994"/>
                <a:ext cx="1301263" cy="7220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Aplicação</a:t>
                </a:r>
              </a:p>
            </p:txBody>
          </p:sp>
        </p:grpSp>
        <p:grpSp>
          <p:nvGrpSpPr>
            <p:cNvPr id="523" name="Group 523"/>
            <p:cNvGrpSpPr/>
            <p:nvPr/>
          </p:nvGrpSpPr>
          <p:grpSpPr>
            <a:xfrm>
              <a:off x="12391441" y="129770"/>
              <a:ext cx="1688525" cy="2255019"/>
              <a:chOff x="0" y="0"/>
              <a:chExt cx="1688523" cy="2255018"/>
            </a:xfrm>
          </p:grpSpPr>
          <p:pic>
            <p:nvPicPr>
              <p:cNvPr id="521" name="image46.tif"/>
              <p:cNvPicPr>
                <a:picLocks noChangeAspect="1"/>
              </p:cNvPicPr>
              <p:nvPr/>
            </p:nvPicPr>
            <p:blipFill>
              <a:blip r:embed="rId32">
                <a:extLst/>
              </a:blip>
              <a:srcRect l="188" t="1161" r="719" b="1084"/>
              <a:stretch>
                <a:fillRect/>
              </a:stretch>
            </p:blipFill>
            <p:spPr>
              <a:xfrm>
                <a:off x="63716" y="0"/>
                <a:ext cx="1624808" cy="1894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49" y="0"/>
                    </a:moveTo>
                    <a:lnTo>
                      <a:pt x="6716" y="1299"/>
                    </a:lnTo>
                    <a:cubicBezTo>
                      <a:pt x="4908" y="2157"/>
                      <a:pt x="2642" y="3210"/>
                      <a:pt x="1688" y="3638"/>
                    </a:cubicBezTo>
                    <a:lnTo>
                      <a:pt x="0" y="4403"/>
                    </a:lnTo>
                    <a:lnTo>
                      <a:pt x="42" y="7748"/>
                    </a:lnTo>
                    <a:lnTo>
                      <a:pt x="121" y="15744"/>
                    </a:lnTo>
                    <a:lnTo>
                      <a:pt x="1920" y="16663"/>
                    </a:lnTo>
                    <a:cubicBezTo>
                      <a:pt x="2631" y="17027"/>
                      <a:pt x="3215" y="17295"/>
                      <a:pt x="3735" y="17482"/>
                    </a:cubicBezTo>
                    <a:cubicBezTo>
                      <a:pt x="3892" y="17537"/>
                      <a:pt x="4020" y="17533"/>
                      <a:pt x="4168" y="17572"/>
                    </a:cubicBezTo>
                    <a:cubicBezTo>
                      <a:pt x="5452" y="17914"/>
                      <a:pt x="6464" y="17681"/>
                      <a:pt x="8463" y="16789"/>
                    </a:cubicBezTo>
                    <a:lnTo>
                      <a:pt x="11022" y="15654"/>
                    </a:lnTo>
                    <a:lnTo>
                      <a:pt x="12932" y="16627"/>
                    </a:lnTo>
                    <a:cubicBezTo>
                      <a:pt x="13941" y="17136"/>
                      <a:pt x="14769" y="17511"/>
                      <a:pt x="14905" y="17545"/>
                    </a:cubicBezTo>
                    <a:cubicBezTo>
                      <a:pt x="14950" y="17528"/>
                      <a:pt x="14993" y="17410"/>
                      <a:pt x="15037" y="17269"/>
                    </a:cubicBezTo>
                    <a:cubicBezTo>
                      <a:pt x="15101" y="17070"/>
                      <a:pt x="15174" y="16811"/>
                      <a:pt x="15216" y="16246"/>
                    </a:cubicBezTo>
                    <a:lnTo>
                      <a:pt x="15306" y="14970"/>
                    </a:lnTo>
                    <a:cubicBezTo>
                      <a:pt x="14164" y="14837"/>
                      <a:pt x="13871" y="14507"/>
                      <a:pt x="14604" y="14047"/>
                    </a:cubicBezTo>
                    <a:cubicBezTo>
                      <a:pt x="15080" y="13749"/>
                      <a:pt x="15153" y="12984"/>
                      <a:pt x="15153" y="8141"/>
                    </a:cubicBezTo>
                    <a:lnTo>
                      <a:pt x="15153" y="2584"/>
                    </a:lnTo>
                    <a:lnTo>
                      <a:pt x="13422" y="1833"/>
                    </a:lnTo>
                    <a:cubicBezTo>
                      <a:pt x="12471" y="1419"/>
                      <a:pt x="11137" y="784"/>
                      <a:pt x="10457" y="416"/>
                    </a:cubicBezTo>
                    <a:cubicBezTo>
                      <a:pt x="10108" y="227"/>
                      <a:pt x="9792" y="98"/>
                      <a:pt x="9449" y="0"/>
                    </a:cubicBezTo>
                    <a:close/>
                    <a:moveTo>
                      <a:pt x="19015" y="17025"/>
                    </a:moveTo>
                    <a:cubicBezTo>
                      <a:pt x="18972" y="17573"/>
                      <a:pt x="18822" y="17951"/>
                      <a:pt x="18308" y="18360"/>
                    </a:cubicBezTo>
                    <a:cubicBezTo>
                      <a:pt x="18237" y="18416"/>
                      <a:pt x="18212" y="18448"/>
                      <a:pt x="18149" y="18500"/>
                    </a:cubicBezTo>
                    <a:cubicBezTo>
                      <a:pt x="18119" y="18526"/>
                      <a:pt x="18119" y="18547"/>
                      <a:pt x="18091" y="18572"/>
                    </a:cubicBezTo>
                    <a:cubicBezTo>
                      <a:pt x="17870" y="18764"/>
                      <a:pt x="17698" y="18940"/>
                      <a:pt x="17590" y="19102"/>
                    </a:cubicBezTo>
                    <a:cubicBezTo>
                      <a:pt x="17252" y="19678"/>
                      <a:pt x="17751" y="20132"/>
                      <a:pt x="19442" y="21129"/>
                    </a:cubicBezTo>
                    <a:cubicBezTo>
                      <a:pt x="19839" y="21363"/>
                      <a:pt x="20085" y="21472"/>
                      <a:pt x="20350" y="21600"/>
                    </a:cubicBezTo>
                    <a:lnTo>
                      <a:pt x="20919" y="21120"/>
                    </a:lnTo>
                    <a:lnTo>
                      <a:pt x="21389" y="20713"/>
                    </a:lnTo>
                    <a:cubicBezTo>
                      <a:pt x="21407" y="20663"/>
                      <a:pt x="21430" y="20643"/>
                      <a:pt x="21447" y="20591"/>
                    </a:cubicBezTo>
                    <a:cubicBezTo>
                      <a:pt x="21506" y="20407"/>
                      <a:pt x="21558" y="20114"/>
                      <a:pt x="21600" y="19482"/>
                    </a:cubicBezTo>
                    <a:cubicBezTo>
                      <a:pt x="21454" y="19054"/>
                      <a:pt x="21140" y="18789"/>
                      <a:pt x="20334" y="18287"/>
                    </a:cubicBezTo>
                    <a:cubicBezTo>
                      <a:pt x="19519" y="17781"/>
                      <a:pt x="19185" y="17485"/>
                      <a:pt x="19015" y="17025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22" name="Shape 522"/>
              <p:cNvSpPr/>
              <p:nvPr/>
            </p:nvSpPr>
            <p:spPr>
              <a:xfrm>
                <a:off x="0" y="1532991"/>
                <a:ext cx="1301262" cy="7220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Arquivos</a:t>
                </a:r>
              </a:p>
            </p:txBody>
          </p:sp>
        </p:grpSp>
      </p:grpSp>
      <p:pic>
        <p:nvPicPr>
          <p:cNvPr id="525" name="image27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2073580" y="7653038"/>
            <a:ext cx="2401787" cy="1339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430132" y="400200"/>
            <a:ext cx="1227235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Arquitetura Q-Ware Enterprise Service Bus</a:t>
            </a:r>
          </a:p>
        </p:txBody>
      </p:sp>
      <p:grpSp>
        <p:nvGrpSpPr>
          <p:cNvPr id="313" name="Group 313"/>
          <p:cNvGrpSpPr/>
          <p:nvPr/>
        </p:nvGrpSpPr>
        <p:grpSpPr>
          <a:xfrm>
            <a:off x="8182061" y="4157965"/>
            <a:ext cx="1066801" cy="1491494"/>
            <a:chOff x="0" y="0"/>
            <a:chExt cx="1066800" cy="1491493"/>
          </a:xfrm>
        </p:grpSpPr>
        <p:pic>
          <p:nvPicPr>
            <p:cNvPr id="311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66800" cy="1066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Shape 312"/>
            <p:cNvSpPr/>
            <p:nvPr/>
          </p:nvSpPr>
          <p:spPr>
            <a:xfrm>
              <a:off x="263766" y="1120018"/>
              <a:ext cx="543739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VAN</a:t>
              </a:r>
            </a:p>
          </p:txBody>
        </p:sp>
      </p:grpSp>
      <p:grpSp>
        <p:nvGrpSpPr>
          <p:cNvPr id="316" name="Group 316"/>
          <p:cNvGrpSpPr/>
          <p:nvPr/>
        </p:nvGrpSpPr>
        <p:grpSpPr>
          <a:xfrm>
            <a:off x="7302692" y="2746190"/>
            <a:ext cx="1422475" cy="1160146"/>
            <a:chOff x="1674" y="0"/>
            <a:chExt cx="1422474" cy="1160144"/>
          </a:xfrm>
        </p:grpSpPr>
        <p:sp>
          <p:nvSpPr>
            <p:cNvPr id="314" name="Shape 314"/>
            <p:cNvSpPr/>
            <p:nvPr/>
          </p:nvSpPr>
          <p:spPr>
            <a:xfrm>
              <a:off x="1674" y="560069"/>
              <a:ext cx="142247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SERVER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CLIENTE</a:t>
              </a:r>
            </a:p>
          </p:txBody>
        </p:sp>
        <p:pic>
          <p:nvPicPr>
            <p:cNvPr id="315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58911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9" name="Group 319"/>
          <p:cNvGrpSpPr/>
          <p:nvPr/>
        </p:nvGrpSpPr>
        <p:grpSpPr>
          <a:xfrm>
            <a:off x="4762983" y="3499890"/>
            <a:ext cx="2014998" cy="1714352"/>
            <a:chOff x="-268216" y="0"/>
            <a:chExt cx="2014996" cy="1714351"/>
          </a:xfrm>
        </p:grpSpPr>
        <p:sp>
          <p:nvSpPr>
            <p:cNvPr id="317" name="Shape 317"/>
            <p:cNvSpPr/>
            <p:nvPr/>
          </p:nvSpPr>
          <p:spPr>
            <a:xfrm>
              <a:off x="-268217" y="1114276"/>
              <a:ext cx="2014998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/ SFTP / HTTPS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ODETTE</a:t>
              </a:r>
            </a:p>
          </p:txBody>
        </p:sp>
        <p:pic>
          <p:nvPicPr>
            <p:cNvPr id="318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3646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2" name="Group 322"/>
          <p:cNvGrpSpPr/>
          <p:nvPr/>
        </p:nvGrpSpPr>
        <p:grpSpPr>
          <a:xfrm>
            <a:off x="6821699" y="4070753"/>
            <a:ext cx="1051707" cy="1133104"/>
            <a:chOff x="1674" y="0"/>
            <a:chExt cx="1051706" cy="1133102"/>
          </a:xfrm>
        </p:grpSpPr>
        <p:sp>
          <p:nvSpPr>
            <p:cNvPr id="320" name="Shape 320"/>
            <p:cNvSpPr/>
            <p:nvPr/>
          </p:nvSpPr>
          <p:spPr>
            <a:xfrm>
              <a:off x="1674" y="533027"/>
              <a:ext cx="105170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EMAIL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MONITOR</a:t>
              </a:r>
            </a:p>
          </p:txBody>
        </p:sp>
        <p:pic>
          <p:nvPicPr>
            <p:cNvPr id="321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73527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5" name="Group 325"/>
          <p:cNvGrpSpPr/>
          <p:nvPr/>
        </p:nvGrpSpPr>
        <p:grpSpPr>
          <a:xfrm>
            <a:off x="15957150" y="2991890"/>
            <a:ext cx="1446474" cy="1097669"/>
            <a:chOff x="0" y="0"/>
            <a:chExt cx="1446473" cy="1097667"/>
          </a:xfrm>
        </p:grpSpPr>
        <p:sp>
          <p:nvSpPr>
            <p:cNvPr id="323" name="Shape 323"/>
            <p:cNvSpPr/>
            <p:nvPr/>
          </p:nvSpPr>
          <p:spPr>
            <a:xfrm>
              <a:off x="0" y="497592"/>
              <a:ext cx="14464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COMMAND PROCESSOR</a:t>
              </a:r>
            </a:p>
          </p:txBody>
        </p:sp>
        <p:pic>
          <p:nvPicPr>
            <p:cNvPr id="324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69236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8" name="Group 328"/>
          <p:cNvGrpSpPr/>
          <p:nvPr/>
        </p:nvGrpSpPr>
        <p:grpSpPr>
          <a:xfrm>
            <a:off x="16539917" y="4534960"/>
            <a:ext cx="1860030" cy="1167002"/>
            <a:chOff x="10324" y="0"/>
            <a:chExt cx="1860029" cy="1167001"/>
          </a:xfrm>
        </p:grpSpPr>
        <p:sp>
          <p:nvSpPr>
            <p:cNvPr id="326" name="Shape 326"/>
            <p:cNvSpPr/>
            <p:nvPr/>
          </p:nvSpPr>
          <p:spPr>
            <a:xfrm>
              <a:off x="10324" y="795526"/>
              <a:ext cx="1860031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r"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SERVICE AGENDA</a:t>
              </a:r>
            </a:p>
          </p:txBody>
        </p:sp>
        <p:pic>
          <p:nvPicPr>
            <p:cNvPr id="327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5417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1" name="Group 331"/>
          <p:cNvGrpSpPr/>
          <p:nvPr/>
        </p:nvGrpSpPr>
        <p:grpSpPr>
          <a:xfrm>
            <a:off x="15572881" y="5951210"/>
            <a:ext cx="1542003" cy="914009"/>
            <a:chOff x="0" y="0"/>
            <a:chExt cx="1542002" cy="914008"/>
          </a:xfrm>
        </p:grpSpPr>
        <p:sp>
          <p:nvSpPr>
            <p:cNvPr id="329" name="Shape 329"/>
            <p:cNvSpPr/>
            <p:nvPr/>
          </p:nvSpPr>
          <p:spPr>
            <a:xfrm>
              <a:off x="-1" y="542533"/>
              <a:ext cx="1542003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LOG CLEANER</a:t>
              </a:r>
            </a:p>
          </p:txBody>
        </p:sp>
        <p:pic>
          <p:nvPicPr>
            <p:cNvPr id="330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17000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4" name="Group 334"/>
          <p:cNvGrpSpPr/>
          <p:nvPr/>
        </p:nvGrpSpPr>
        <p:grpSpPr>
          <a:xfrm>
            <a:off x="1655257" y="2594262"/>
            <a:ext cx="762001" cy="1128111"/>
            <a:chOff x="0" y="0"/>
            <a:chExt cx="762000" cy="1128109"/>
          </a:xfrm>
        </p:grpSpPr>
        <p:sp>
          <p:nvSpPr>
            <p:cNvPr id="332" name="Shape 332"/>
            <p:cNvSpPr/>
            <p:nvPr/>
          </p:nvSpPr>
          <p:spPr>
            <a:xfrm>
              <a:off x="96806" y="756634"/>
              <a:ext cx="568388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SMS</a:t>
              </a:r>
            </a:p>
          </p:txBody>
        </p:sp>
        <p:pic>
          <p:nvPicPr>
            <p:cNvPr id="333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7" name="Group 337"/>
          <p:cNvGrpSpPr/>
          <p:nvPr/>
        </p:nvGrpSpPr>
        <p:grpSpPr>
          <a:xfrm>
            <a:off x="14034086" y="2454847"/>
            <a:ext cx="1658275" cy="1172504"/>
            <a:chOff x="0" y="0"/>
            <a:chExt cx="1658273" cy="1172503"/>
          </a:xfrm>
        </p:grpSpPr>
        <p:pic>
          <p:nvPicPr>
            <p:cNvPr id="335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4813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Shape 336"/>
            <p:cNvSpPr/>
            <p:nvPr/>
          </p:nvSpPr>
          <p:spPr>
            <a:xfrm>
              <a:off x="0" y="801028"/>
              <a:ext cx="1658275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COMMAND LINE</a:t>
              </a:r>
            </a:p>
          </p:txBody>
        </p:sp>
      </p:grpSp>
      <p:grpSp>
        <p:nvGrpSpPr>
          <p:cNvPr id="340" name="Group 340"/>
          <p:cNvGrpSpPr/>
          <p:nvPr/>
        </p:nvGrpSpPr>
        <p:grpSpPr>
          <a:xfrm>
            <a:off x="7992224" y="5987365"/>
            <a:ext cx="1446474" cy="1079740"/>
            <a:chOff x="0" y="0"/>
            <a:chExt cx="1446472" cy="1079738"/>
          </a:xfrm>
        </p:grpSpPr>
        <p:pic>
          <p:nvPicPr>
            <p:cNvPr id="338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69236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Shape 339"/>
            <p:cNvSpPr/>
            <p:nvPr/>
          </p:nvSpPr>
          <p:spPr>
            <a:xfrm>
              <a:off x="-1" y="479663"/>
              <a:ext cx="14464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FDS/390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(MAINFRAME)</a:t>
              </a:r>
            </a:p>
          </p:txBody>
        </p:sp>
      </p:grpSp>
      <p:grpSp>
        <p:nvGrpSpPr>
          <p:cNvPr id="343" name="Group 343"/>
          <p:cNvGrpSpPr/>
          <p:nvPr/>
        </p:nvGrpSpPr>
        <p:grpSpPr>
          <a:xfrm>
            <a:off x="1521430" y="5148367"/>
            <a:ext cx="1580730" cy="1704942"/>
            <a:chOff x="0" y="0"/>
            <a:chExt cx="1580728" cy="1704940"/>
          </a:xfrm>
        </p:grpSpPr>
        <p:pic>
          <p:nvPicPr>
            <p:cNvPr id="341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54729" y="0"/>
              <a:ext cx="1071271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" name="Shape 342"/>
            <p:cNvSpPr/>
            <p:nvPr/>
          </p:nvSpPr>
          <p:spPr>
            <a:xfrm>
              <a:off x="0" y="1104865"/>
              <a:ext cx="1580729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CARD SYSTEM ACQUIRER</a:t>
              </a:r>
            </a:p>
          </p:txBody>
        </p:sp>
      </p:grpSp>
      <p:grpSp>
        <p:nvGrpSpPr>
          <p:cNvPr id="346" name="Group 346"/>
          <p:cNvGrpSpPr/>
          <p:nvPr/>
        </p:nvGrpSpPr>
        <p:grpSpPr>
          <a:xfrm>
            <a:off x="6190419" y="5511130"/>
            <a:ext cx="1446473" cy="1363132"/>
            <a:chOff x="0" y="0"/>
            <a:chExt cx="1446472" cy="1363131"/>
          </a:xfrm>
        </p:grpSpPr>
        <p:pic>
          <p:nvPicPr>
            <p:cNvPr id="344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34223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Shape 345"/>
            <p:cNvSpPr/>
            <p:nvPr/>
          </p:nvSpPr>
          <p:spPr>
            <a:xfrm>
              <a:off x="-1" y="763056"/>
              <a:ext cx="14464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AMS/390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(MAINFRAME)</a:t>
              </a:r>
            </a:p>
          </p:txBody>
        </p:sp>
      </p:grpSp>
      <p:grpSp>
        <p:nvGrpSpPr>
          <p:cNvPr id="349" name="Group 349"/>
          <p:cNvGrpSpPr/>
          <p:nvPr/>
        </p:nvGrpSpPr>
        <p:grpSpPr>
          <a:xfrm>
            <a:off x="6172851" y="2373277"/>
            <a:ext cx="907065" cy="912813"/>
            <a:chOff x="0" y="0"/>
            <a:chExt cx="907064" cy="912812"/>
          </a:xfrm>
        </p:grpSpPr>
        <p:pic>
          <p:nvPicPr>
            <p:cNvPr id="347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99532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8" name="Shape 348"/>
            <p:cNvSpPr/>
            <p:nvPr/>
          </p:nvSpPr>
          <p:spPr>
            <a:xfrm>
              <a:off x="0" y="541337"/>
              <a:ext cx="907065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PO-BOX</a:t>
              </a:r>
            </a:p>
          </p:txBody>
        </p:sp>
      </p:grpSp>
      <p:grpSp>
        <p:nvGrpSpPr>
          <p:cNvPr id="352" name="Group 352"/>
          <p:cNvGrpSpPr/>
          <p:nvPr/>
        </p:nvGrpSpPr>
        <p:grpSpPr>
          <a:xfrm>
            <a:off x="17668413" y="2734540"/>
            <a:ext cx="1496115" cy="1668693"/>
            <a:chOff x="0" y="0"/>
            <a:chExt cx="1496114" cy="1668691"/>
          </a:xfrm>
        </p:grpSpPr>
        <p:pic>
          <p:nvPicPr>
            <p:cNvPr id="350" name="pasted-image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212422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1" name="Shape 351"/>
            <p:cNvSpPr/>
            <p:nvPr/>
          </p:nvSpPr>
          <p:spPr>
            <a:xfrm>
              <a:off x="0" y="1068616"/>
              <a:ext cx="149611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DIRECTORY MONITOR</a:t>
              </a:r>
            </a:p>
          </p:txBody>
        </p:sp>
      </p:grpSp>
      <p:grpSp>
        <p:nvGrpSpPr>
          <p:cNvPr id="355" name="Group 355"/>
          <p:cNvGrpSpPr/>
          <p:nvPr/>
        </p:nvGrpSpPr>
        <p:grpSpPr>
          <a:xfrm>
            <a:off x="14436796" y="4153494"/>
            <a:ext cx="1580729" cy="1737265"/>
            <a:chOff x="0" y="0"/>
            <a:chExt cx="1580728" cy="1737263"/>
          </a:xfrm>
        </p:grpSpPr>
        <p:pic>
          <p:nvPicPr>
            <p:cNvPr id="353" name="pasted-image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40760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Shape 354"/>
            <p:cNvSpPr/>
            <p:nvPr/>
          </p:nvSpPr>
          <p:spPr>
            <a:xfrm>
              <a:off x="0" y="1137188"/>
              <a:ext cx="1580729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AVAILABILITY MANAGER</a:t>
              </a:r>
            </a:p>
          </p:txBody>
        </p:sp>
      </p:grpSp>
      <p:grpSp>
        <p:nvGrpSpPr>
          <p:cNvPr id="358" name="Group 358"/>
          <p:cNvGrpSpPr/>
          <p:nvPr/>
        </p:nvGrpSpPr>
        <p:grpSpPr>
          <a:xfrm>
            <a:off x="11499633" y="2750590"/>
            <a:ext cx="1002315" cy="1142898"/>
            <a:chOff x="0" y="0"/>
            <a:chExt cx="1002314" cy="1142897"/>
          </a:xfrm>
        </p:grpSpPr>
        <p:sp>
          <p:nvSpPr>
            <p:cNvPr id="356" name="Shape 356"/>
            <p:cNvSpPr/>
            <p:nvPr/>
          </p:nvSpPr>
          <p:spPr>
            <a:xfrm>
              <a:off x="0" y="771422"/>
              <a:ext cx="1002315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PLUGINS</a:t>
              </a:r>
            </a:p>
          </p:txBody>
        </p:sp>
        <p:pic>
          <p:nvPicPr>
            <p:cNvPr id="357" name="pasted-image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2015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1" name="Group 361"/>
          <p:cNvGrpSpPr/>
          <p:nvPr/>
        </p:nvGrpSpPr>
        <p:grpSpPr>
          <a:xfrm>
            <a:off x="12356206" y="3426233"/>
            <a:ext cx="1823623" cy="928176"/>
            <a:chOff x="0" y="0"/>
            <a:chExt cx="1823622" cy="928174"/>
          </a:xfrm>
        </p:grpSpPr>
        <p:sp>
          <p:nvSpPr>
            <p:cNvPr id="359" name="Shape 359"/>
            <p:cNvSpPr/>
            <p:nvPr/>
          </p:nvSpPr>
          <p:spPr>
            <a:xfrm>
              <a:off x="0" y="556699"/>
              <a:ext cx="1823623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EMAIL SENDER</a:t>
              </a:r>
            </a:p>
          </p:txBody>
        </p:sp>
        <p:pic>
          <p:nvPicPr>
            <p:cNvPr id="360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657810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Group 364"/>
          <p:cNvGrpSpPr/>
          <p:nvPr/>
        </p:nvGrpSpPr>
        <p:grpSpPr>
          <a:xfrm>
            <a:off x="9560796" y="2699370"/>
            <a:ext cx="1782267" cy="1720800"/>
            <a:chOff x="1674" y="0"/>
            <a:chExt cx="1782266" cy="1720798"/>
          </a:xfrm>
        </p:grpSpPr>
        <p:sp>
          <p:nvSpPr>
            <p:cNvPr id="362" name="Shape 362"/>
            <p:cNvSpPr/>
            <p:nvPr/>
          </p:nvSpPr>
          <p:spPr>
            <a:xfrm>
              <a:off x="1674" y="1120723"/>
              <a:ext cx="178226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SSL PROXY</a:t>
              </a:r>
            </a:p>
            <a:p>
              <a: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SERVER / CLIENT</a:t>
              </a:r>
            </a:p>
          </p:txBody>
        </p:sp>
        <p:pic>
          <p:nvPicPr>
            <p:cNvPr id="363" name="pasted-image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357171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7" name="Group 367"/>
          <p:cNvGrpSpPr/>
          <p:nvPr/>
        </p:nvGrpSpPr>
        <p:grpSpPr>
          <a:xfrm>
            <a:off x="6934524" y="11503567"/>
            <a:ext cx="2962685" cy="1951475"/>
            <a:chOff x="0" y="0"/>
            <a:chExt cx="2962683" cy="1951473"/>
          </a:xfrm>
        </p:grpSpPr>
        <p:pic>
          <p:nvPicPr>
            <p:cNvPr id="365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0" y="0"/>
              <a:ext cx="2962684" cy="1481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Shape 366"/>
            <p:cNvSpPr/>
            <p:nvPr/>
          </p:nvSpPr>
          <p:spPr>
            <a:xfrm>
              <a:off x="232277" y="1503798"/>
              <a:ext cx="2498130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20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BANCO DE DADOS</a:t>
              </a:r>
            </a:p>
          </p:txBody>
        </p:sp>
      </p:grpSp>
      <p:grpSp>
        <p:nvGrpSpPr>
          <p:cNvPr id="370" name="Group 370"/>
          <p:cNvGrpSpPr/>
          <p:nvPr/>
        </p:nvGrpSpPr>
        <p:grpSpPr>
          <a:xfrm>
            <a:off x="10828326" y="10267184"/>
            <a:ext cx="2727348" cy="572009"/>
            <a:chOff x="0" y="0"/>
            <a:chExt cx="2727346" cy="572008"/>
          </a:xfrm>
        </p:grpSpPr>
        <p:sp>
          <p:nvSpPr>
            <p:cNvPr id="368" name="Shape 368"/>
            <p:cNvSpPr/>
            <p:nvPr/>
          </p:nvSpPr>
          <p:spPr>
            <a:xfrm>
              <a:off x="0" y="0"/>
              <a:ext cx="2727347" cy="572009"/>
            </a:xfrm>
            <a:prstGeom prst="rect">
              <a:avLst/>
            </a:prstGeom>
            <a:solidFill>
              <a:srgbClr val="E84F6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21677" y="49466"/>
              <a:ext cx="2474691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2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CAMADA DE REDE</a:t>
              </a:r>
            </a:p>
          </p:txBody>
        </p:sp>
      </p:grpSp>
      <p:pic>
        <p:nvPicPr>
          <p:cNvPr id="371" name="Imagem 370"/>
          <p:cNvPicPr>
            <a:picLocks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 rot="16200000">
            <a:off x="11263913" y="7739660"/>
            <a:ext cx="1851049" cy="159905"/>
          </a:xfrm>
          <a:prstGeom prst="rect">
            <a:avLst/>
          </a:prstGeom>
        </p:spPr>
      </p:pic>
      <p:pic>
        <p:nvPicPr>
          <p:cNvPr id="373" name="pasted-image.pdf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0295301" y="5256025"/>
            <a:ext cx="3793398" cy="9331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Group 386"/>
          <p:cNvGrpSpPr/>
          <p:nvPr/>
        </p:nvGrpSpPr>
        <p:grpSpPr>
          <a:xfrm>
            <a:off x="7301252" y="9105283"/>
            <a:ext cx="9781495" cy="924006"/>
            <a:chOff x="0" y="0"/>
            <a:chExt cx="9781493" cy="924004"/>
          </a:xfrm>
        </p:grpSpPr>
        <p:grpSp>
          <p:nvGrpSpPr>
            <p:cNvPr id="376" name="Group 376"/>
            <p:cNvGrpSpPr/>
            <p:nvPr/>
          </p:nvGrpSpPr>
          <p:grpSpPr>
            <a:xfrm>
              <a:off x="0" y="0"/>
              <a:ext cx="2342481" cy="924005"/>
              <a:chOff x="0" y="0"/>
              <a:chExt cx="2342480" cy="924004"/>
            </a:xfrm>
          </p:grpSpPr>
          <p:sp>
            <p:nvSpPr>
              <p:cNvPr id="374" name="Shape 374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6945" y="85765"/>
                <a:ext cx="2328590" cy="752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>
                  <a:defRPr sz="20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USUÁRIOS</a:t>
                </a:r>
              </a:p>
              <a:p>
                <a:pPr>
                  <a:defRPr sz="20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CENTRALIZADOS</a:t>
                </a:r>
              </a:p>
            </p:txBody>
          </p:sp>
        </p:grpSp>
        <p:grpSp>
          <p:nvGrpSpPr>
            <p:cNvPr id="379" name="Group 379"/>
            <p:cNvGrpSpPr/>
            <p:nvPr/>
          </p:nvGrpSpPr>
          <p:grpSpPr>
            <a:xfrm>
              <a:off x="2479671" y="0"/>
              <a:ext cx="2342481" cy="924005"/>
              <a:chOff x="0" y="0"/>
              <a:chExt cx="2342480" cy="924004"/>
            </a:xfrm>
          </p:grpSpPr>
          <p:sp>
            <p:nvSpPr>
              <p:cNvPr id="377" name="Shape 377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8" name="Shape 378"/>
              <p:cNvSpPr/>
              <p:nvPr/>
            </p:nvSpPr>
            <p:spPr>
              <a:xfrm>
                <a:off x="733598" y="238165"/>
                <a:ext cx="875284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20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LOGS</a:t>
                </a:r>
              </a:p>
            </p:txBody>
          </p:sp>
        </p:grpSp>
        <p:grpSp>
          <p:nvGrpSpPr>
            <p:cNvPr id="382" name="Group 382"/>
            <p:cNvGrpSpPr/>
            <p:nvPr/>
          </p:nvGrpSpPr>
          <p:grpSpPr>
            <a:xfrm>
              <a:off x="4959343" y="0"/>
              <a:ext cx="2342481" cy="924005"/>
              <a:chOff x="0" y="0"/>
              <a:chExt cx="2342480" cy="924004"/>
            </a:xfrm>
          </p:grpSpPr>
          <p:sp>
            <p:nvSpPr>
              <p:cNvPr id="380" name="Shape 380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380875" y="238165"/>
                <a:ext cx="1580730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20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CONTROLE</a:t>
                </a:r>
              </a:p>
            </p:txBody>
          </p:sp>
        </p:grpSp>
        <p:grpSp>
          <p:nvGrpSpPr>
            <p:cNvPr id="385" name="Group 385"/>
            <p:cNvGrpSpPr/>
            <p:nvPr/>
          </p:nvGrpSpPr>
          <p:grpSpPr>
            <a:xfrm>
              <a:off x="7439013" y="0"/>
              <a:ext cx="2342481" cy="924005"/>
              <a:chOff x="0" y="0"/>
              <a:chExt cx="2342480" cy="924004"/>
            </a:xfrm>
          </p:grpSpPr>
          <p:sp>
            <p:nvSpPr>
              <p:cNvPr id="383" name="Shape 383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" name="Shape 384"/>
              <p:cNvSpPr/>
              <p:nvPr/>
            </p:nvSpPr>
            <p:spPr>
              <a:xfrm>
                <a:off x="811299" y="238165"/>
                <a:ext cx="719882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20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FILA</a:t>
                </a:r>
              </a:p>
            </p:txBody>
          </p:sp>
        </p:grpSp>
      </p:grpSp>
      <p:pic>
        <p:nvPicPr>
          <p:cNvPr id="387" name="Imagem 386"/>
          <p:cNvPicPr>
            <a:picLocks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991204" y="8708194"/>
            <a:ext cx="10427174" cy="1838022"/>
          </a:xfrm>
          <a:prstGeom prst="rect">
            <a:avLst/>
          </a:prstGeom>
        </p:spPr>
      </p:pic>
      <p:grpSp>
        <p:nvGrpSpPr>
          <p:cNvPr id="395" name="Group 395"/>
          <p:cNvGrpSpPr/>
          <p:nvPr/>
        </p:nvGrpSpPr>
        <p:grpSpPr>
          <a:xfrm>
            <a:off x="11123606" y="10880545"/>
            <a:ext cx="2162369" cy="432523"/>
            <a:chOff x="-82514" y="-12700"/>
            <a:chExt cx="2162368" cy="432522"/>
          </a:xfrm>
        </p:grpSpPr>
        <p:pic>
          <p:nvPicPr>
            <p:cNvPr id="389" name="Imagem 388"/>
            <p:cNvPicPr>
              <a:picLocks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16200000">
              <a:off x="-211093" y="126214"/>
              <a:ext cx="422186" cy="165030"/>
            </a:xfrm>
            <a:prstGeom prst="rect">
              <a:avLst/>
            </a:prstGeom>
            <a:effectLst/>
          </p:spPr>
        </p:pic>
        <p:pic>
          <p:nvPicPr>
            <p:cNvPr id="391" name="Imagem 390"/>
            <p:cNvPicPr>
              <a:picLocks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16200000">
              <a:off x="1786246" y="126214"/>
              <a:ext cx="422187" cy="165030"/>
            </a:xfrm>
            <a:prstGeom prst="rect">
              <a:avLst/>
            </a:prstGeom>
            <a:effectLst/>
          </p:spPr>
        </p:pic>
        <p:pic>
          <p:nvPicPr>
            <p:cNvPr id="393" name="Imagem 392"/>
            <p:cNvPicPr>
              <a:picLocks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16200000">
              <a:off x="800367" y="115878"/>
              <a:ext cx="422186" cy="165030"/>
            </a:xfrm>
            <a:prstGeom prst="rect">
              <a:avLst/>
            </a:prstGeom>
            <a:effectLst/>
          </p:spPr>
        </p:pic>
      </p:grpSp>
      <p:grpSp>
        <p:nvGrpSpPr>
          <p:cNvPr id="398" name="Group 398"/>
          <p:cNvGrpSpPr/>
          <p:nvPr/>
        </p:nvGrpSpPr>
        <p:grpSpPr>
          <a:xfrm>
            <a:off x="11679079" y="7425108"/>
            <a:ext cx="1961788" cy="1025841"/>
            <a:chOff x="0" y="0"/>
            <a:chExt cx="1961787" cy="1025840"/>
          </a:xfrm>
        </p:grpSpPr>
        <p:pic>
          <p:nvPicPr>
            <p:cNvPr id="396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0" y="0"/>
              <a:ext cx="1025841" cy="1025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Shape 397"/>
            <p:cNvSpPr/>
            <p:nvPr/>
          </p:nvSpPr>
          <p:spPr>
            <a:xfrm>
              <a:off x="1152980" y="310885"/>
              <a:ext cx="808808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20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API'S</a:t>
              </a:r>
            </a:p>
          </p:txBody>
        </p:sp>
      </p:grpSp>
      <p:grpSp>
        <p:nvGrpSpPr>
          <p:cNvPr id="401" name="Group 401"/>
          <p:cNvGrpSpPr/>
          <p:nvPr/>
        </p:nvGrpSpPr>
        <p:grpSpPr>
          <a:xfrm>
            <a:off x="4047073" y="5632351"/>
            <a:ext cx="1920866" cy="1142201"/>
            <a:chOff x="0" y="0"/>
            <a:chExt cx="1920865" cy="1142200"/>
          </a:xfrm>
        </p:grpSpPr>
        <p:sp>
          <p:nvSpPr>
            <p:cNvPr id="399" name="Shape 399"/>
            <p:cNvSpPr/>
            <p:nvPr/>
          </p:nvSpPr>
          <p:spPr>
            <a:xfrm>
              <a:off x="0" y="770725"/>
              <a:ext cx="1920866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COLLAB</a:t>
              </a:r>
            </a:p>
          </p:txBody>
        </p:sp>
        <p:pic>
          <p:nvPicPr>
            <p:cNvPr id="400" name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79432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4" name="Group 404"/>
          <p:cNvGrpSpPr/>
          <p:nvPr/>
        </p:nvGrpSpPr>
        <p:grpSpPr>
          <a:xfrm>
            <a:off x="19615624" y="2885995"/>
            <a:ext cx="3246946" cy="2303995"/>
            <a:chOff x="0" y="0"/>
            <a:chExt cx="3246945" cy="2303994"/>
          </a:xfrm>
        </p:grpSpPr>
        <p:sp>
          <p:nvSpPr>
            <p:cNvPr id="402" name="Shape 402"/>
            <p:cNvSpPr/>
            <p:nvPr/>
          </p:nvSpPr>
          <p:spPr>
            <a:xfrm>
              <a:off x="0" y="560919"/>
              <a:ext cx="3246946" cy="174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MONITOR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MANAGER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COMMAND PROC. MANAGER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SERVICE AGENDA MANAGER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EXPLORER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JQW MONITOR</a:t>
              </a:r>
            </a:p>
            <a:p>
              <a:pPr marL="114300" indent="-114300" algn="l">
                <a:buSzPct val="75000"/>
                <a:buChar char="-"/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WEB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0" y="0"/>
              <a:ext cx="3246946" cy="523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2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 MAIS</a:t>
              </a:r>
            </a:p>
          </p:txBody>
        </p:sp>
      </p:grpSp>
      <p:pic>
        <p:nvPicPr>
          <p:cNvPr id="405" name="Imagem 404"/>
          <p:cNvPicPr>
            <a:picLocks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341488" y="2060208"/>
            <a:ext cx="21701024" cy="5306676"/>
          </a:xfrm>
          <a:prstGeom prst="rect">
            <a:avLst/>
          </a:prstGeom>
        </p:spPr>
      </p:pic>
      <p:grpSp>
        <p:nvGrpSpPr>
          <p:cNvPr id="411" name="Group 411"/>
          <p:cNvGrpSpPr/>
          <p:nvPr/>
        </p:nvGrpSpPr>
        <p:grpSpPr>
          <a:xfrm>
            <a:off x="2765355" y="2594262"/>
            <a:ext cx="1658275" cy="2159830"/>
            <a:chOff x="0" y="0"/>
            <a:chExt cx="1658273" cy="2159828"/>
          </a:xfrm>
        </p:grpSpPr>
        <p:sp>
          <p:nvSpPr>
            <p:cNvPr id="407" name="Shape 407"/>
            <p:cNvSpPr/>
            <p:nvPr/>
          </p:nvSpPr>
          <p:spPr>
            <a:xfrm>
              <a:off x="0" y="1559753"/>
              <a:ext cx="16582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5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CLOUD FILE PUBLISHER</a:t>
              </a:r>
            </a:p>
          </p:txBody>
        </p:sp>
        <p:grpSp>
          <p:nvGrpSpPr>
            <p:cNvPr id="410" name="Group 410"/>
            <p:cNvGrpSpPr/>
            <p:nvPr/>
          </p:nvGrpSpPr>
          <p:grpSpPr>
            <a:xfrm>
              <a:off x="81079" y="0"/>
              <a:ext cx="1496116" cy="1496115"/>
              <a:chOff x="0" y="0"/>
              <a:chExt cx="1496114" cy="1496114"/>
            </a:xfrm>
          </p:grpSpPr>
          <p:pic>
            <p:nvPicPr>
              <p:cNvPr id="408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496115" cy="14961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9" name="pasted-image.pdf"/>
              <p:cNvPicPr>
                <a:picLocks noChangeAspect="1"/>
              </p:cNvPicPr>
              <p:nvPr/>
            </p:nvPicPr>
            <p:blipFill>
              <a:blip r:embed="rId30">
                <a:extLst/>
              </a:blip>
              <a:stretch>
                <a:fillRect/>
              </a:stretch>
            </p:blipFill>
            <p:spPr>
              <a:xfrm>
                <a:off x="772477" y="427709"/>
                <a:ext cx="380066" cy="3800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14" name="Group 414"/>
          <p:cNvGrpSpPr/>
          <p:nvPr/>
        </p:nvGrpSpPr>
        <p:grpSpPr>
          <a:xfrm>
            <a:off x="14270335" y="11503567"/>
            <a:ext cx="3368899" cy="1951475"/>
            <a:chOff x="-186822" y="0"/>
            <a:chExt cx="3368898" cy="1951473"/>
          </a:xfrm>
        </p:grpSpPr>
        <p:pic>
          <p:nvPicPr>
            <p:cNvPr id="412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0" y="0"/>
              <a:ext cx="2962684" cy="1481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Shape 413"/>
            <p:cNvSpPr/>
            <p:nvPr/>
          </p:nvSpPr>
          <p:spPr>
            <a:xfrm>
              <a:off x="-186823" y="1503798"/>
              <a:ext cx="3368899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2000" b="1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STORAGE DISK SYSTEMS</a:t>
              </a:r>
            </a:p>
          </p:txBody>
        </p:sp>
      </p:grpSp>
      <p:pic>
        <p:nvPicPr>
          <p:cNvPr id="415" name="Imagem 414"/>
          <p:cNvPicPr>
            <a:picLocks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6936477" y="11351167"/>
            <a:ext cx="10536627" cy="101601"/>
          </a:xfrm>
          <a:prstGeom prst="rect">
            <a:avLst/>
          </a:prstGeom>
        </p:spPr>
      </p:pic>
      <p:grpSp>
        <p:nvGrpSpPr>
          <p:cNvPr id="420" name="Group 420"/>
          <p:cNvGrpSpPr/>
          <p:nvPr/>
        </p:nvGrpSpPr>
        <p:grpSpPr>
          <a:xfrm>
            <a:off x="19577952" y="5336468"/>
            <a:ext cx="3038029" cy="1328739"/>
            <a:chOff x="0" y="0"/>
            <a:chExt cx="3038028" cy="1328738"/>
          </a:xfrm>
        </p:grpSpPr>
        <p:sp>
          <p:nvSpPr>
            <p:cNvPr id="417" name="Shape 417"/>
            <p:cNvSpPr/>
            <p:nvPr/>
          </p:nvSpPr>
          <p:spPr>
            <a:xfrm>
              <a:off x="0" y="0"/>
              <a:ext cx="3038029" cy="1328739"/>
            </a:xfrm>
            <a:prstGeom prst="rect">
              <a:avLst/>
            </a:prstGeom>
            <a:gradFill flip="none" rotWithShape="1">
              <a:gsLst>
                <a:gs pos="0">
                  <a:srgbClr val="777777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7672" y="148431"/>
              <a:ext cx="2962684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152400" indent="-152400" algn="l">
                <a:buSzPct val="75000"/>
                <a:buChar char="-"/>
                <a:defRPr sz="1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API APLICAÇÕES</a:t>
              </a:r>
            </a:p>
            <a:p>
              <a:pPr marL="152400" indent="-152400" algn="l">
                <a:buSzPct val="75000"/>
                <a:buChar char="-"/>
                <a:defRPr sz="1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API GERÊNCIA</a:t>
              </a:r>
            </a:p>
            <a:p>
              <a:pPr marL="152400" indent="-152400" algn="l">
                <a:buSzPct val="75000"/>
                <a:buChar char="-"/>
                <a:defRPr sz="1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API JAVA, C/C++, OCX, PHP, WEB SERVICE</a:t>
              </a:r>
            </a:p>
          </p:txBody>
        </p:sp>
        <p:pic>
          <p:nvPicPr>
            <p:cNvPr id="419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2494922" y="40099"/>
              <a:ext cx="499064" cy="4990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99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99"/>
                            </p:stCondLst>
                            <p:childTnLst>
                              <p:par>
                                <p:cTn id="19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99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49"/>
                            </p:stCondLst>
                            <p:childTnLst>
                              <p:par>
                                <p:cTn id="28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99"/>
                            </p:stCondLst>
                            <p:childTnLst>
                              <p:par>
                                <p:cTn id="33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649"/>
                            </p:stCondLst>
                            <p:childTnLst>
                              <p:par>
                                <p:cTn id="38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499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148"/>
                            </p:stCondLst>
                            <p:childTnLst>
                              <p:par>
                                <p:cTn id="42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898"/>
                            </p:stCondLst>
                            <p:childTnLst>
                              <p:par>
                                <p:cTn id="47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398"/>
                            </p:stCondLst>
                            <p:childTnLst>
                              <p:par>
                                <p:cTn id="51" presetID="2" presetClass="entr" presetSubtype="1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898"/>
                            </p:stCondLst>
                            <p:childTnLst>
                              <p:par>
                                <p:cTn id="56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48"/>
                            </p:stCondLst>
                            <p:childTnLst>
                              <p:par>
                                <p:cTn id="61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198"/>
                            </p:stCondLst>
                            <p:childTnLst>
                              <p:par>
                                <p:cTn id="66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348"/>
                            </p:stCondLst>
                            <p:childTnLst>
                              <p:par>
                                <p:cTn id="71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498"/>
                            </p:stCondLst>
                            <p:childTnLst>
                              <p:par>
                                <p:cTn id="76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648"/>
                            </p:stCondLst>
                            <p:childTnLst>
                              <p:par>
                                <p:cTn id="81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798"/>
                            </p:stCondLst>
                            <p:childTnLst>
                              <p:par>
                                <p:cTn id="86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948"/>
                            </p:stCondLst>
                            <p:childTnLst>
                              <p:par>
                                <p:cTn id="91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98"/>
                            </p:stCondLst>
                            <p:childTnLst>
                              <p:par>
                                <p:cTn id="96" presetID="23" presetClass="entr" presetSubtype="16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248"/>
                            </p:stCondLst>
                            <p:childTnLst>
                              <p:par>
                                <p:cTn id="101" presetID="23" presetClass="entr" presetSubtype="16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398"/>
                            </p:stCondLst>
                            <p:childTnLst>
                              <p:par>
                                <p:cTn id="106" presetID="23" presetClass="entr" presetSubtype="16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548"/>
                            </p:stCondLst>
                            <p:childTnLst>
                              <p:par>
                                <p:cTn id="111" presetID="23" presetClass="entr" presetSubtype="16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698"/>
                            </p:stCondLst>
                            <p:childTnLst>
                              <p:par>
                                <p:cTn id="116" presetID="23" presetClass="entr" presetSubtype="16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848"/>
                            </p:stCondLst>
                            <p:childTnLst>
                              <p:par>
                                <p:cTn id="121" presetID="23" presetClass="entr" presetSubtype="16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998"/>
                            </p:stCondLst>
                            <p:childTnLst>
                              <p:par>
                                <p:cTn id="126" presetID="23" presetClass="entr" presetSubtype="16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148"/>
                            </p:stCondLst>
                            <p:childTnLst>
                              <p:par>
                                <p:cTn id="131" presetID="23" presetClass="entr" presetSubtype="16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4298"/>
                            </p:stCondLst>
                            <p:childTnLst>
                              <p:par>
                                <p:cTn id="136" presetID="23" presetClass="entr" presetSubtype="16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448"/>
                            </p:stCondLst>
                            <p:childTnLst>
                              <p:par>
                                <p:cTn id="141" presetID="23" presetClass="entr" presetSubtype="16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4598"/>
                            </p:stCondLst>
                            <p:childTnLst>
                              <p:par>
                                <p:cTn id="146" presetID="23" presetClass="entr" presetSubtype="16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748"/>
                            </p:stCondLst>
                            <p:childTnLst>
                              <p:par>
                                <p:cTn id="151" presetID="23" presetClass="entr" presetSubtype="16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898"/>
                            </p:stCondLst>
                            <p:childTnLst>
                              <p:par>
                                <p:cTn id="156" presetID="23" presetClass="entr" presetSubtype="16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48"/>
                            </p:stCondLst>
                            <p:childTnLst>
                              <p:par>
                                <p:cTn id="161" presetID="23" presetClass="entr" presetSubtype="16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5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5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25" animBg="1" advAuto="0"/>
      <p:bldP spid="316" grpId="17" animBg="1" advAuto="0"/>
      <p:bldP spid="319" grpId="22" animBg="1" advAuto="0"/>
      <p:bldP spid="322" grpId="23" animBg="1" advAuto="0"/>
      <p:bldP spid="325" grpId="20" animBg="1" advAuto="0"/>
      <p:bldP spid="328" grpId="26" animBg="1" advAuto="0"/>
      <p:bldP spid="331" grpId="30" animBg="1" advAuto="0"/>
      <p:bldP spid="334" grpId="19" animBg="1" advAuto="0"/>
      <p:bldP spid="337" grpId="13" animBg="1" advAuto="0"/>
      <p:bldP spid="340" grpId="31" animBg="1" advAuto="0"/>
      <p:bldP spid="343" grpId="27" animBg="1" advAuto="0"/>
      <p:bldP spid="346" grpId="28" animBg="1" advAuto="0"/>
      <p:bldP spid="349" grpId="12" animBg="1" advAuto="0"/>
      <p:bldP spid="352" grpId="15" animBg="1" advAuto="0"/>
      <p:bldP spid="355" grpId="24" animBg="1" advAuto="0"/>
      <p:bldP spid="358" grpId="18" animBg="1" advAuto="0"/>
      <p:bldP spid="361" grpId="21" animBg="1" advAuto="0"/>
      <p:bldP spid="364" grpId="14" animBg="1" advAuto="0"/>
      <p:bldP spid="367" grpId="1" animBg="1" advAuto="0"/>
      <p:bldP spid="370" grpId="6" animBg="1" advAuto="0"/>
      <p:bldP spid="371" grpId="8" animBg="1" advAuto="0"/>
      <p:bldP spid="373" grpId="11" animBg="1" advAuto="0"/>
      <p:bldP spid="386" grpId="7" animBg="1" advAuto="0"/>
      <p:bldP spid="387" grpId="4" animBg="1" advAuto="0"/>
      <p:bldP spid="395" grpId="5" animBg="1" advAuto="0"/>
      <p:bldP spid="398" grpId="9" animBg="1" advAuto="0"/>
      <p:bldP spid="401" grpId="29" animBg="1" advAuto="0"/>
      <p:bldP spid="404" grpId="32" animBg="1" advAuto="0"/>
      <p:bldP spid="405" grpId="10" animBg="1" advAuto="0"/>
      <p:bldP spid="411" grpId="16" animBg="1" advAuto="0"/>
      <p:bldP spid="414" grpId="2" animBg="1" advAuto="0"/>
      <p:bldP spid="415" grpId="3" animBg="1" advAuto="0"/>
      <p:bldP spid="420" grpId="3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430132" y="400200"/>
            <a:ext cx="1227235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Arquitetura Q-Ware Enterprise Service Bus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136934" y="12618640"/>
            <a:ext cx="1670690" cy="1051489"/>
            <a:chOff x="7010588" y="8028765"/>
            <a:chExt cx="1233800" cy="611874"/>
          </a:xfrm>
        </p:grpSpPr>
        <p:sp>
          <p:nvSpPr>
            <p:cNvPr id="215" name="Shape 127"/>
            <p:cNvSpPr/>
            <p:nvPr/>
          </p:nvSpPr>
          <p:spPr bwMode="auto">
            <a:xfrm>
              <a:off x="7074860" y="8031750"/>
              <a:ext cx="1088156" cy="595646"/>
            </a:xfrm>
            <a:prstGeom prst="roundRect">
              <a:avLst>
                <a:gd name="adj" fmla="val 24293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216" name="image14.png" descr="Backup IBM Server ico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588" y="8028765"/>
              <a:ext cx="792089" cy="60202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grpSp>
          <p:nvGrpSpPr>
            <p:cNvPr id="3" name="Grupo 2"/>
            <p:cNvGrpSpPr/>
            <p:nvPr/>
          </p:nvGrpSpPr>
          <p:grpSpPr>
            <a:xfrm>
              <a:off x="7662165" y="8073517"/>
              <a:ext cx="582223" cy="567122"/>
              <a:chOff x="6954326" y="6320530"/>
              <a:chExt cx="1618043" cy="1576076"/>
            </a:xfrm>
          </p:grpSpPr>
          <p:pic>
            <p:nvPicPr>
              <p:cNvPr id="217" name="image15.png" descr="Misc Database icon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4326" y="6320530"/>
                <a:ext cx="1618043" cy="14349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pic>
          <p:pic>
            <p:nvPicPr>
              <p:cNvPr id="218" name="image17.png" descr="power lightning icon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94053">
                <a:off x="7221020" y="6411556"/>
                <a:ext cx="1042743" cy="14850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pic>
        </p:grpSp>
      </p:grpSp>
      <p:grpSp>
        <p:nvGrpSpPr>
          <p:cNvPr id="111" name="Group 134"/>
          <p:cNvGrpSpPr>
            <a:grpSpLocks/>
          </p:cNvGrpSpPr>
          <p:nvPr/>
        </p:nvGrpSpPr>
        <p:grpSpPr bwMode="auto">
          <a:xfrm>
            <a:off x="7187479" y="3731731"/>
            <a:ext cx="1473108" cy="947430"/>
            <a:chOff x="-342" y="429"/>
            <a:chExt cx="1020681" cy="584244"/>
          </a:xfrm>
        </p:grpSpPr>
        <p:sp>
          <p:nvSpPr>
            <p:cNvPr id="213" name="Shape 132"/>
            <p:cNvSpPr/>
            <p:nvPr/>
          </p:nvSpPr>
          <p:spPr>
            <a:xfrm>
              <a:off x="-342" y="429"/>
              <a:ext cx="1020681" cy="584244"/>
            </a:xfrm>
            <a:prstGeom prst="roundRect">
              <a:avLst>
                <a:gd name="adj" fmla="val 26192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214" name="image9.png" descr="Open icon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37" y="45905"/>
              <a:ext cx="593227" cy="50921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12" name="Group 137"/>
          <p:cNvGrpSpPr>
            <a:grpSpLocks/>
          </p:cNvGrpSpPr>
          <p:nvPr/>
        </p:nvGrpSpPr>
        <p:grpSpPr bwMode="auto">
          <a:xfrm>
            <a:off x="7219620" y="11493198"/>
            <a:ext cx="1473528" cy="1095517"/>
            <a:chOff x="0" y="-41914"/>
            <a:chExt cx="1020718" cy="674564"/>
          </a:xfrm>
        </p:grpSpPr>
        <p:sp>
          <p:nvSpPr>
            <p:cNvPr id="211" name="Shape 135"/>
            <p:cNvSpPr/>
            <p:nvPr/>
          </p:nvSpPr>
          <p:spPr>
            <a:xfrm>
              <a:off x="-342" y="3156"/>
              <a:ext cx="1020681" cy="585831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212" name="image13.png" descr="credit cards icon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12" y="-41915"/>
              <a:ext cx="674894" cy="6745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13" name="Group 142"/>
          <p:cNvGrpSpPr>
            <a:grpSpLocks/>
          </p:cNvGrpSpPr>
          <p:nvPr/>
        </p:nvGrpSpPr>
        <p:grpSpPr bwMode="auto">
          <a:xfrm>
            <a:off x="9795006" y="6159764"/>
            <a:ext cx="4413218" cy="1675455"/>
            <a:chOff x="-1" y="2796"/>
            <a:chExt cx="2560647" cy="1206741"/>
          </a:xfrm>
        </p:grpSpPr>
        <p:sp>
          <p:nvSpPr>
            <p:cNvPr id="207" name="Shape 138"/>
            <p:cNvSpPr>
              <a:spLocks noChangeArrowheads="1"/>
            </p:cNvSpPr>
            <p:nvPr/>
          </p:nvSpPr>
          <p:spPr bwMode="auto">
            <a:xfrm>
              <a:off x="3175" y="612636"/>
              <a:ext cx="1169996" cy="59690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19" tIns="45719" rIns="45719" bIns="45719"/>
            <a:lstStyle>
              <a:lvl1pPr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1pPr>
              <a:lvl2pPr marL="742950" indent="-28575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2pPr>
              <a:lvl3pPr marL="11430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3pPr>
              <a:lvl4pPr marL="16002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4pPr>
              <a:lvl5pPr marL="20574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5pPr>
              <a:lvl6pPr marL="25146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6pPr>
              <a:lvl7pPr marL="29718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7pPr>
              <a:lvl8pPr marL="34290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8pPr>
              <a:lvl9pPr marL="38862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9pPr>
            </a:lstStyle>
            <a:p>
              <a:pPr eaLnBrk="1"/>
              <a:r>
                <a:rPr lang="en-US" sz="3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sp>
          <p:nvSpPr>
            <p:cNvPr id="208" name="Shape 139"/>
            <p:cNvSpPr>
              <a:spLocks noChangeArrowheads="1"/>
            </p:cNvSpPr>
            <p:nvPr/>
          </p:nvSpPr>
          <p:spPr bwMode="auto">
            <a:xfrm>
              <a:off x="-1" y="2796"/>
              <a:ext cx="1163647" cy="59410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19" tIns="45719" rIns="45719" bIns="45719" anchor="ctr"/>
            <a:lstStyle>
              <a:lvl1pPr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1pPr>
              <a:lvl2pPr marL="742950" indent="-28575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2pPr>
              <a:lvl3pPr marL="11430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3pPr>
              <a:lvl4pPr marL="16002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4pPr>
              <a:lvl5pPr marL="20574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5pPr>
              <a:lvl6pPr marL="25146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6pPr>
              <a:lvl7pPr marL="29718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7pPr>
              <a:lvl8pPr marL="34290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8pPr>
              <a:lvl9pPr marL="38862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9pPr>
            </a:lstStyle>
            <a:p>
              <a:pPr eaLnBrk="1"/>
              <a:r>
                <a:rPr 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Fila</a:t>
              </a:r>
            </a:p>
          </p:txBody>
        </p:sp>
        <p:sp>
          <p:nvSpPr>
            <p:cNvPr id="209" name="Shape 140"/>
            <p:cNvSpPr>
              <a:spLocks noChangeArrowheads="1"/>
            </p:cNvSpPr>
            <p:nvPr/>
          </p:nvSpPr>
          <p:spPr bwMode="auto">
            <a:xfrm>
              <a:off x="1168343" y="2796"/>
              <a:ext cx="1373727" cy="59147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19" tIns="45719" rIns="45719" bIns="45719" anchor="ctr"/>
            <a:lstStyle>
              <a:lvl1pPr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1pPr>
              <a:lvl2pPr marL="742950" indent="-28575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2pPr>
              <a:lvl3pPr marL="11430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3pPr>
              <a:lvl4pPr marL="16002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4pPr>
              <a:lvl5pPr marL="20574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5pPr>
              <a:lvl6pPr marL="25146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6pPr>
              <a:lvl7pPr marL="29718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7pPr>
              <a:lvl8pPr marL="34290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8pPr>
              <a:lvl9pPr marL="38862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9pPr>
            </a:lstStyle>
            <a:p>
              <a:pPr eaLnBrk="1"/>
              <a:r>
                <a:rPr lang="en-US" sz="2800" b="1" dirty="0" err="1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Usuários</a:t>
              </a:r>
              <a:endPara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0" name="Shape 141"/>
            <p:cNvSpPr>
              <a:spLocks noChangeArrowheads="1"/>
            </p:cNvSpPr>
            <p:nvPr/>
          </p:nvSpPr>
          <p:spPr bwMode="auto">
            <a:xfrm>
              <a:off x="1189045" y="612636"/>
              <a:ext cx="1371601" cy="59690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19" tIns="45719" rIns="45719" bIns="45719" anchor="ctr"/>
            <a:lstStyle>
              <a:lvl1pPr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1pPr>
              <a:lvl2pPr marL="742950" indent="-28575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2pPr>
              <a:lvl3pPr marL="11430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3pPr>
              <a:lvl4pPr marL="16002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4pPr>
              <a:lvl5pPr marL="20574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5pPr>
              <a:lvl6pPr marL="25146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6pPr>
              <a:lvl7pPr marL="29718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7pPr>
              <a:lvl8pPr marL="34290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8pPr>
              <a:lvl9pPr marL="38862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9pPr>
            </a:lstStyle>
            <a:p>
              <a:pPr eaLnBrk="1"/>
              <a:r>
                <a:rPr 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Controle</a:t>
              </a:r>
            </a:p>
          </p:txBody>
        </p:sp>
      </p:grpSp>
      <p:grpSp>
        <p:nvGrpSpPr>
          <p:cNvPr id="116" name="Group 159"/>
          <p:cNvGrpSpPr>
            <a:grpSpLocks/>
          </p:cNvGrpSpPr>
          <p:nvPr/>
        </p:nvGrpSpPr>
        <p:grpSpPr bwMode="auto">
          <a:xfrm>
            <a:off x="9796258" y="1817440"/>
            <a:ext cx="4319949" cy="4163609"/>
            <a:chOff x="-112678" y="-112156"/>
            <a:chExt cx="4052076" cy="4405731"/>
          </a:xfrm>
        </p:grpSpPr>
        <p:sp>
          <p:nvSpPr>
            <p:cNvPr id="195" name="Shape 152"/>
            <p:cNvSpPr>
              <a:spLocks noChangeArrowheads="1"/>
            </p:cNvSpPr>
            <p:nvPr/>
          </p:nvSpPr>
          <p:spPr bwMode="auto">
            <a:xfrm>
              <a:off x="-112678" y="-112156"/>
              <a:ext cx="4052076" cy="440573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48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200" name="Captura de Tela 2015-06-21 às 16.54.16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89" b="8089"/>
            <a:stretch>
              <a:fillRect/>
            </a:stretch>
          </p:blipFill>
          <p:spPr bwMode="auto">
            <a:xfrm>
              <a:off x="-6802" y="-35960"/>
              <a:ext cx="3845096" cy="322305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199" name="logo_QWARE_transparente_600X200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05" y="3333929"/>
              <a:ext cx="2515106" cy="89705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sp>
        <p:nvSpPr>
          <p:cNvPr id="117" name="Shape 160"/>
          <p:cNvSpPr>
            <a:spLocks noChangeArrowheads="1"/>
          </p:cNvSpPr>
          <p:nvPr/>
        </p:nvSpPr>
        <p:spPr bwMode="auto">
          <a:xfrm>
            <a:off x="164644" y="1778183"/>
            <a:ext cx="6853262" cy="11721157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50800" tIns="50800" rIns="50800" bIns="50800" anchor="ctr">
            <a:spAutoFit/>
          </a:bodyPr>
          <a:lstStyle>
            <a:lvl1pPr algn="ctr" eaLnBrk="0" hangingPunct="0"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marL="742950" indent="-285750" algn="ctr" eaLnBrk="0" hangingPunct="0"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marL="1143000" indent="-228600" algn="ctr" eaLnBrk="0" hangingPunct="0"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marL="1600200" indent="-228600" algn="ctr" eaLnBrk="0" hangingPunct="0"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marL="2057400" indent="-228600" algn="ctr" eaLnBrk="0" hangingPunct="0"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VAN </a:t>
            </a:r>
          </a:p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FDS </a:t>
            </a:r>
            <a:r>
              <a:rPr lang="en-US" sz="4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Server </a:t>
            </a: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/ </a:t>
            </a:r>
            <a:r>
              <a:rPr lang="en-US" sz="4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Cliente</a:t>
            </a:r>
            <a:endParaRPr lang="en-US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SFTP / HTTPS / Odette</a:t>
            </a:r>
          </a:p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Q-Ware </a:t>
            </a:r>
            <a:r>
              <a:rPr lang="en-US" sz="4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EmailMonitor</a:t>
            </a: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</a:p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Command Processor</a:t>
            </a:r>
          </a:p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Service Agenda </a:t>
            </a:r>
          </a:p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Log Cleaner</a:t>
            </a:r>
          </a:p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SMS</a:t>
            </a:r>
          </a:p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 Command Line</a:t>
            </a:r>
          </a:p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FDS/390 (mainframe)</a:t>
            </a:r>
          </a:p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Card System Acquirer</a:t>
            </a:r>
          </a:p>
          <a:p>
            <a:pPr algn="r" defTabSz="914400" eaLnBrk="1">
              <a:spcAft>
                <a:spcPts val="30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AMS/390 (mainframe</a:t>
            </a:r>
            <a:r>
              <a:rPr lang="en-US" sz="4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</a:p>
        </p:txBody>
      </p:sp>
      <p:grpSp>
        <p:nvGrpSpPr>
          <p:cNvPr id="118" name="Group 163"/>
          <p:cNvGrpSpPr>
            <a:grpSpLocks/>
          </p:cNvGrpSpPr>
          <p:nvPr/>
        </p:nvGrpSpPr>
        <p:grpSpPr bwMode="auto">
          <a:xfrm>
            <a:off x="7259487" y="10716507"/>
            <a:ext cx="1473108" cy="849340"/>
            <a:chOff x="-342" y="3172"/>
            <a:chExt cx="1020681" cy="642791"/>
          </a:xfrm>
        </p:grpSpPr>
        <p:sp>
          <p:nvSpPr>
            <p:cNvPr id="193" name="Shape 161"/>
            <p:cNvSpPr/>
            <p:nvPr/>
          </p:nvSpPr>
          <p:spPr>
            <a:xfrm>
              <a:off x="-342" y="3172"/>
              <a:ext cx="1020681" cy="585833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94" name="image16.png" descr="Backup IBM Server icon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9" y="29987"/>
              <a:ext cx="718756" cy="61597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19" name="Group 166"/>
          <p:cNvGrpSpPr>
            <a:grpSpLocks/>
          </p:cNvGrpSpPr>
          <p:nvPr/>
        </p:nvGrpSpPr>
        <p:grpSpPr bwMode="auto">
          <a:xfrm>
            <a:off x="7220039" y="9708395"/>
            <a:ext cx="1473108" cy="947430"/>
            <a:chOff x="0" y="0"/>
            <a:chExt cx="1020718" cy="584551"/>
          </a:xfrm>
        </p:grpSpPr>
        <p:sp>
          <p:nvSpPr>
            <p:cNvPr id="191" name="Shape 164"/>
            <p:cNvSpPr/>
            <p:nvPr/>
          </p:nvSpPr>
          <p:spPr>
            <a:xfrm>
              <a:off x="-342" y="-639"/>
              <a:ext cx="1020681" cy="585832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92" name="Command.jpg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4411" t="13080" r="4380" b="5943"/>
            <a:stretch>
              <a:fillRect/>
            </a:stretch>
          </p:blipFill>
          <p:spPr>
            <a:xfrm>
              <a:off x="206482" y="27484"/>
              <a:ext cx="573485" cy="509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501" extrusionOk="0">
                  <a:moveTo>
                    <a:pt x="16811" y="18"/>
                  </a:moveTo>
                  <a:cubicBezTo>
                    <a:pt x="12710" y="89"/>
                    <a:pt x="6051" y="100"/>
                    <a:pt x="3854" y="35"/>
                  </a:cubicBezTo>
                  <a:cubicBezTo>
                    <a:pt x="1709" y="-28"/>
                    <a:pt x="1708" y="-33"/>
                    <a:pt x="919" y="773"/>
                  </a:cubicBezTo>
                  <a:cubicBezTo>
                    <a:pt x="641" y="1057"/>
                    <a:pt x="384" y="1502"/>
                    <a:pt x="237" y="1946"/>
                  </a:cubicBezTo>
                  <a:cubicBezTo>
                    <a:pt x="10" y="2632"/>
                    <a:pt x="0" y="2923"/>
                    <a:pt x="0" y="10459"/>
                  </a:cubicBezTo>
                  <a:lnTo>
                    <a:pt x="0" y="18252"/>
                  </a:lnTo>
                  <a:lnTo>
                    <a:pt x="282" y="18973"/>
                  </a:lnTo>
                  <a:cubicBezTo>
                    <a:pt x="440" y="19378"/>
                    <a:pt x="765" y="19918"/>
                    <a:pt x="1023" y="20180"/>
                  </a:cubicBezTo>
                  <a:cubicBezTo>
                    <a:pt x="1277" y="20437"/>
                    <a:pt x="1468" y="20695"/>
                    <a:pt x="1438" y="20750"/>
                  </a:cubicBezTo>
                  <a:cubicBezTo>
                    <a:pt x="1408" y="20804"/>
                    <a:pt x="1117" y="20885"/>
                    <a:pt x="801" y="20934"/>
                  </a:cubicBezTo>
                  <a:cubicBezTo>
                    <a:pt x="484" y="20983"/>
                    <a:pt x="237" y="21062"/>
                    <a:pt x="237" y="21118"/>
                  </a:cubicBezTo>
                  <a:cubicBezTo>
                    <a:pt x="237" y="21309"/>
                    <a:pt x="966" y="21346"/>
                    <a:pt x="5011" y="21370"/>
                  </a:cubicBezTo>
                  <a:cubicBezTo>
                    <a:pt x="7225" y="21383"/>
                    <a:pt x="9054" y="21430"/>
                    <a:pt x="9087" y="21470"/>
                  </a:cubicBezTo>
                  <a:cubicBezTo>
                    <a:pt x="9167" y="21567"/>
                    <a:pt x="20552" y="21407"/>
                    <a:pt x="21036" y="21303"/>
                  </a:cubicBezTo>
                  <a:cubicBezTo>
                    <a:pt x="21600" y="21181"/>
                    <a:pt x="21495" y="21035"/>
                    <a:pt x="20769" y="20951"/>
                  </a:cubicBezTo>
                  <a:cubicBezTo>
                    <a:pt x="20412" y="20909"/>
                    <a:pt x="20071" y="20832"/>
                    <a:pt x="20013" y="20766"/>
                  </a:cubicBezTo>
                  <a:cubicBezTo>
                    <a:pt x="19900" y="20638"/>
                    <a:pt x="20741" y="19785"/>
                    <a:pt x="20873" y="19895"/>
                  </a:cubicBezTo>
                  <a:cubicBezTo>
                    <a:pt x="20913" y="19929"/>
                    <a:pt x="20929" y="19920"/>
                    <a:pt x="20902" y="19878"/>
                  </a:cubicBezTo>
                  <a:cubicBezTo>
                    <a:pt x="20876" y="19836"/>
                    <a:pt x="20986" y="19534"/>
                    <a:pt x="21140" y="19208"/>
                  </a:cubicBezTo>
                  <a:lnTo>
                    <a:pt x="21421" y="18621"/>
                  </a:lnTo>
                  <a:lnTo>
                    <a:pt x="21421" y="10526"/>
                  </a:lnTo>
                  <a:cubicBezTo>
                    <a:pt x="21421" y="5881"/>
                    <a:pt x="21365" y="2257"/>
                    <a:pt x="21303" y="2013"/>
                  </a:cubicBezTo>
                  <a:cubicBezTo>
                    <a:pt x="21148" y="1401"/>
                    <a:pt x="20536" y="604"/>
                    <a:pt x="19983" y="270"/>
                  </a:cubicBezTo>
                  <a:cubicBezTo>
                    <a:pt x="19524" y="-8"/>
                    <a:pt x="19423" y="-26"/>
                    <a:pt x="16811" y="18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20" name="Group 169"/>
          <p:cNvGrpSpPr>
            <a:grpSpLocks/>
          </p:cNvGrpSpPr>
          <p:nvPr/>
        </p:nvGrpSpPr>
        <p:grpSpPr bwMode="auto">
          <a:xfrm>
            <a:off x="7220039" y="8688957"/>
            <a:ext cx="1473108" cy="947430"/>
            <a:chOff x="0" y="0"/>
            <a:chExt cx="1020718" cy="584551"/>
          </a:xfrm>
        </p:grpSpPr>
        <p:sp>
          <p:nvSpPr>
            <p:cNvPr id="189" name="Shape 167"/>
            <p:cNvSpPr/>
            <p:nvPr/>
          </p:nvSpPr>
          <p:spPr>
            <a:xfrm>
              <a:off x="-342" y="599"/>
              <a:ext cx="1020681" cy="584243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90" name="image12.png" descr="SMS icon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309" y="50369"/>
              <a:ext cx="593501" cy="50921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5" name="Grupo 4"/>
          <p:cNvGrpSpPr/>
          <p:nvPr/>
        </p:nvGrpSpPr>
        <p:grpSpPr>
          <a:xfrm>
            <a:off x="7220039" y="7680845"/>
            <a:ext cx="1473108" cy="947430"/>
            <a:chOff x="8928809" y="6294952"/>
            <a:chExt cx="1094563" cy="624525"/>
          </a:xfrm>
        </p:grpSpPr>
        <p:sp>
          <p:nvSpPr>
            <p:cNvPr id="186" name="Shape 170"/>
            <p:cNvSpPr/>
            <p:nvPr/>
          </p:nvSpPr>
          <p:spPr bwMode="auto">
            <a:xfrm>
              <a:off x="8935215" y="6294952"/>
              <a:ext cx="1088157" cy="593509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87" name="image19.png" descr="Empty Bucket icon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928809" y="6519266"/>
              <a:ext cx="526867" cy="40021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188" name="wipe-97583_640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9203" y="6403509"/>
              <a:ext cx="525063" cy="4812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22" name="Group 176"/>
          <p:cNvGrpSpPr>
            <a:grpSpLocks/>
          </p:cNvGrpSpPr>
          <p:nvPr/>
        </p:nvGrpSpPr>
        <p:grpSpPr bwMode="auto">
          <a:xfrm>
            <a:off x="7220039" y="6672733"/>
            <a:ext cx="1473108" cy="947430"/>
            <a:chOff x="0" y="0"/>
            <a:chExt cx="1020718" cy="584551"/>
          </a:xfrm>
        </p:grpSpPr>
        <p:sp>
          <p:nvSpPr>
            <p:cNvPr id="184" name="Shape 174"/>
            <p:cNvSpPr/>
            <p:nvPr/>
          </p:nvSpPr>
          <p:spPr>
            <a:xfrm>
              <a:off x="-342" y="-104"/>
              <a:ext cx="1020681" cy="584244"/>
            </a:xfrm>
            <a:prstGeom prst="roundRect">
              <a:avLst>
                <a:gd name="adj" fmla="val 26192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85" name="Calendar-icon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753" y="37669"/>
              <a:ext cx="509213" cy="50921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25" name="Group 189"/>
          <p:cNvGrpSpPr>
            <a:grpSpLocks/>
          </p:cNvGrpSpPr>
          <p:nvPr/>
        </p:nvGrpSpPr>
        <p:grpSpPr bwMode="auto">
          <a:xfrm>
            <a:off x="7220039" y="4667835"/>
            <a:ext cx="1473108" cy="947430"/>
            <a:chOff x="-342" y="-1"/>
            <a:chExt cx="1020681" cy="585026"/>
          </a:xfrm>
        </p:grpSpPr>
        <p:sp>
          <p:nvSpPr>
            <p:cNvPr id="174" name="Shape 185"/>
            <p:cNvSpPr/>
            <p:nvPr/>
          </p:nvSpPr>
          <p:spPr>
            <a:xfrm>
              <a:off x="-342" y="781"/>
              <a:ext cx="1020681" cy="584244"/>
            </a:xfrm>
            <a:prstGeom prst="roundRect">
              <a:avLst>
                <a:gd name="adj" fmla="val 26192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grpSp>
          <p:nvGrpSpPr>
            <p:cNvPr id="175" name="Group 188"/>
            <p:cNvGrpSpPr>
              <a:grpSpLocks/>
            </p:cNvGrpSpPr>
            <p:nvPr/>
          </p:nvGrpSpPr>
          <p:grpSpPr bwMode="auto">
            <a:xfrm>
              <a:off x="168270" y="-1"/>
              <a:ext cx="647838" cy="584554"/>
              <a:chOff x="0" y="-1"/>
              <a:chExt cx="647837" cy="584553"/>
            </a:xfrm>
          </p:grpSpPr>
          <p:pic>
            <p:nvPicPr>
              <p:cNvPr id="176" name="image7.png" descr="Email icon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-1"/>
                <a:ext cx="577306" cy="4948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pic>
          <p:pic>
            <p:nvPicPr>
              <p:cNvPr id="177" name="image8.png" descr="Start Menu Search icon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557" y="187430"/>
                <a:ext cx="463280" cy="3971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pic>
        </p:grpSp>
      </p:grpSp>
      <p:grpSp>
        <p:nvGrpSpPr>
          <p:cNvPr id="126" name="Group 192"/>
          <p:cNvGrpSpPr>
            <a:grpSpLocks/>
          </p:cNvGrpSpPr>
          <p:nvPr/>
        </p:nvGrpSpPr>
        <p:grpSpPr bwMode="auto">
          <a:xfrm>
            <a:off x="7187479" y="2723619"/>
            <a:ext cx="1473108" cy="947430"/>
            <a:chOff x="-342" y="79"/>
            <a:chExt cx="1020681" cy="584243"/>
          </a:xfrm>
        </p:grpSpPr>
        <p:sp>
          <p:nvSpPr>
            <p:cNvPr id="172" name="Shape 190"/>
            <p:cNvSpPr/>
            <p:nvPr/>
          </p:nvSpPr>
          <p:spPr>
            <a:xfrm>
              <a:off x="-342" y="79"/>
              <a:ext cx="1020681" cy="584243"/>
            </a:xfrm>
            <a:prstGeom prst="roundRect">
              <a:avLst>
                <a:gd name="adj" fmla="val 26192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73" name="image6.png" descr="App share manager icon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93" y="39239"/>
              <a:ext cx="593973" cy="50921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27" name="Group 195"/>
          <p:cNvGrpSpPr>
            <a:grpSpLocks/>
          </p:cNvGrpSpPr>
          <p:nvPr/>
        </p:nvGrpSpPr>
        <p:grpSpPr bwMode="auto">
          <a:xfrm>
            <a:off x="7187479" y="1758085"/>
            <a:ext cx="1473108" cy="947430"/>
            <a:chOff x="-342" y="15414"/>
            <a:chExt cx="1020681" cy="584243"/>
          </a:xfrm>
        </p:grpSpPr>
        <p:sp>
          <p:nvSpPr>
            <p:cNvPr id="170" name="Shape 193"/>
            <p:cNvSpPr/>
            <p:nvPr/>
          </p:nvSpPr>
          <p:spPr>
            <a:xfrm>
              <a:off x="-342" y="15414"/>
              <a:ext cx="1020681" cy="584243"/>
            </a:xfrm>
            <a:prstGeom prst="roundRect">
              <a:avLst>
                <a:gd name="adj" fmla="val 26192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71" name="Captura de Tela 2015-06-21 às 18.52.45.png"/>
            <p:cNvPicPr>
              <a:picLocks noChangeAspect="1"/>
            </p:cNvPicPr>
            <p:nvPr/>
          </p:nvPicPr>
          <p:blipFill>
            <a:blip r:embed="rId21">
              <a:extLst/>
            </a:blip>
            <a:srcRect l="6535" t="11455" r="16200" b="16599"/>
            <a:stretch>
              <a:fillRect/>
            </a:stretch>
          </p:blipFill>
          <p:spPr>
            <a:xfrm>
              <a:off x="290674" y="97589"/>
              <a:ext cx="430343" cy="41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586" extrusionOk="0">
                  <a:moveTo>
                    <a:pt x="10257" y="1"/>
                  </a:moveTo>
                  <a:cubicBezTo>
                    <a:pt x="9324" y="17"/>
                    <a:pt x="8412" y="193"/>
                    <a:pt x="7355" y="541"/>
                  </a:cubicBezTo>
                  <a:cubicBezTo>
                    <a:pt x="3896" y="1679"/>
                    <a:pt x="1591" y="4117"/>
                    <a:pt x="515" y="7775"/>
                  </a:cubicBezTo>
                  <a:cubicBezTo>
                    <a:pt x="-503" y="11234"/>
                    <a:pt x="-21" y="14282"/>
                    <a:pt x="2046" y="17556"/>
                  </a:cubicBezTo>
                  <a:cubicBezTo>
                    <a:pt x="3295" y="19534"/>
                    <a:pt x="4333" y="20361"/>
                    <a:pt x="6909" y="21468"/>
                  </a:cubicBezTo>
                  <a:cubicBezTo>
                    <a:pt x="7018" y="21515"/>
                    <a:pt x="7012" y="21538"/>
                    <a:pt x="7116" y="21586"/>
                  </a:cubicBezTo>
                  <a:lnTo>
                    <a:pt x="13765" y="21586"/>
                  </a:lnTo>
                  <a:cubicBezTo>
                    <a:pt x="16886" y="20236"/>
                    <a:pt x="18715" y="18470"/>
                    <a:pt x="20143" y="15279"/>
                  </a:cubicBezTo>
                  <a:cubicBezTo>
                    <a:pt x="21044" y="13265"/>
                    <a:pt x="21097" y="12955"/>
                    <a:pt x="20956" y="10760"/>
                  </a:cubicBezTo>
                  <a:cubicBezTo>
                    <a:pt x="20622" y="5562"/>
                    <a:pt x="17720" y="1641"/>
                    <a:pt x="13302" y="440"/>
                  </a:cubicBezTo>
                  <a:cubicBezTo>
                    <a:pt x="12156" y="128"/>
                    <a:pt x="11191" y="-14"/>
                    <a:pt x="10257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28" name="Group 198"/>
          <p:cNvGrpSpPr>
            <a:grpSpLocks/>
          </p:cNvGrpSpPr>
          <p:nvPr/>
        </p:nvGrpSpPr>
        <p:grpSpPr bwMode="auto">
          <a:xfrm>
            <a:off x="15287393" y="1745432"/>
            <a:ext cx="1472400" cy="1018800"/>
            <a:chOff x="0" y="0"/>
            <a:chExt cx="1020718" cy="584551"/>
          </a:xfrm>
        </p:grpSpPr>
        <p:sp>
          <p:nvSpPr>
            <p:cNvPr id="168" name="Shape 196"/>
            <p:cNvSpPr/>
            <p:nvPr/>
          </p:nvSpPr>
          <p:spPr>
            <a:xfrm>
              <a:off x="-95" y="-189"/>
              <a:ext cx="1020680" cy="584244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69" name="image4.png" descr="Email Inbox icon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10" y="6536"/>
              <a:ext cx="571898" cy="57147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29" name="Group 201"/>
          <p:cNvGrpSpPr>
            <a:grpSpLocks/>
          </p:cNvGrpSpPr>
          <p:nvPr/>
        </p:nvGrpSpPr>
        <p:grpSpPr bwMode="auto">
          <a:xfrm>
            <a:off x="15327975" y="2824520"/>
            <a:ext cx="1472400" cy="1018800"/>
            <a:chOff x="0" y="0"/>
            <a:chExt cx="1020718" cy="584551"/>
          </a:xfrm>
        </p:grpSpPr>
        <p:sp>
          <p:nvSpPr>
            <p:cNvPr id="166" name="Shape 199"/>
            <p:cNvSpPr/>
            <p:nvPr/>
          </p:nvSpPr>
          <p:spPr>
            <a:xfrm>
              <a:off x="-95" y="-370"/>
              <a:ext cx="1020680" cy="584243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67" name="image5.png" descr="folder search icon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20" y="6773"/>
              <a:ext cx="665678" cy="57147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sp>
        <p:nvSpPr>
          <p:cNvPr id="130" name="Shape 202"/>
          <p:cNvSpPr>
            <a:spLocks noChangeArrowheads="1"/>
          </p:cNvSpPr>
          <p:nvPr/>
        </p:nvSpPr>
        <p:spPr bwMode="auto">
          <a:xfrm>
            <a:off x="16954240" y="1745432"/>
            <a:ext cx="7380062" cy="1075935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50800" tIns="50800" rIns="50800" bIns="50800" anchor="ctr">
            <a:spAutoFit/>
          </a:bodyPr>
          <a:lstStyle>
            <a:lvl1pPr algn="ctr" eaLnBrk="0" hangingPunct="0"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marL="742950" indent="-285750" algn="ctr" eaLnBrk="0" hangingPunct="0"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marL="1143000" indent="-228600" algn="ctr" eaLnBrk="0" hangingPunct="0"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marL="1600200" indent="-228600" algn="ctr" eaLnBrk="0" hangingPunct="0"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marL="2057400" indent="-228600" algn="ctr" eaLnBrk="0" hangingPunct="0"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algn="l" defTabSz="914400" eaLnBrk="1">
              <a:lnSpc>
                <a:spcPct val="130000"/>
              </a:lnSpc>
              <a:spcBef>
                <a:spcPts val="2300"/>
              </a:spcBef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P.O. Box </a:t>
            </a:r>
          </a:p>
          <a:p>
            <a:pPr algn="l" defTabSz="914400" eaLnBrk="1">
              <a:lnSpc>
                <a:spcPct val="130000"/>
              </a:lnSpc>
              <a:spcBef>
                <a:spcPts val="2300"/>
              </a:spcBef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FDS Directory Monitor</a:t>
            </a:r>
          </a:p>
          <a:p>
            <a:pPr algn="l" defTabSz="914400" eaLnBrk="1">
              <a:lnSpc>
                <a:spcPct val="130000"/>
              </a:lnSpc>
              <a:spcBef>
                <a:spcPts val="2300"/>
              </a:spcBef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Cloud File Publisher</a:t>
            </a:r>
          </a:p>
          <a:p>
            <a:pPr algn="l" defTabSz="914400" eaLnBrk="1">
              <a:lnSpc>
                <a:spcPct val="130000"/>
              </a:lnSpc>
              <a:spcBef>
                <a:spcPts val="2300"/>
              </a:spcBef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Availability Manager</a:t>
            </a:r>
          </a:p>
          <a:p>
            <a:pPr algn="l" defTabSz="914400" eaLnBrk="1">
              <a:lnSpc>
                <a:spcPct val="130000"/>
              </a:lnSpc>
              <a:spcBef>
                <a:spcPts val="2300"/>
              </a:spcBef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</a:t>
            </a:r>
            <a:r>
              <a:rPr lang="en-US" sz="4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Collab</a:t>
            </a:r>
            <a:endParaRPr lang="en-US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 defTabSz="914400" eaLnBrk="1">
              <a:lnSpc>
                <a:spcPct val="130000"/>
              </a:lnSpc>
              <a:spcBef>
                <a:spcPts val="2300"/>
              </a:spcBef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Plugins</a:t>
            </a:r>
          </a:p>
          <a:p>
            <a:pPr algn="l" defTabSz="914400" eaLnBrk="1">
              <a:lnSpc>
                <a:spcPct val="130000"/>
              </a:lnSpc>
              <a:spcBef>
                <a:spcPts val="2300"/>
              </a:spcBef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Email Sender</a:t>
            </a:r>
          </a:p>
          <a:p>
            <a:pPr algn="l" defTabSz="914400" eaLnBrk="1">
              <a:lnSpc>
                <a:spcPct val="130000"/>
              </a:lnSpc>
              <a:spcBef>
                <a:spcPts val="2300"/>
              </a:spcBef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SSL Proxy Server / </a:t>
            </a:r>
            <a:r>
              <a:rPr lang="en-US" sz="4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Client</a:t>
            </a:r>
          </a:p>
          <a:p>
            <a:pPr algn="l" defTabSz="914400" eaLnBrk="1">
              <a:lnSpc>
                <a:spcPct val="130000"/>
              </a:lnSpc>
              <a:spcBef>
                <a:spcPts val="2300"/>
              </a:spcBef>
            </a:pPr>
            <a:r>
              <a:rPr lang="en-US" sz="4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API 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(Java, C/C++, OCX, PHP, Web Service)</a:t>
            </a:r>
            <a:endParaRPr lang="en-US" sz="40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 defTabSz="914400" eaLnBrk="1">
              <a:lnSpc>
                <a:spcPct val="130000"/>
              </a:lnSpc>
              <a:spcBef>
                <a:spcPts val="2300"/>
              </a:spcBef>
            </a:pPr>
            <a:r>
              <a:rPr lang="en-US" sz="4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Q-Ware </a:t>
            </a:r>
            <a:r>
              <a:rPr lang="en-US" sz="4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Assinatura</a:t>
            </a:r>
            <a:r>
              <a:rPr lang="en-US" sz="4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4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Múltipla</a:t>
            </a:r>
            <a:endParaRPr lang="en-US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31" name="Group 205"/>
          <p:cNvGrpSpPr>
            <a:grpSpLocks/>
          </p:cNvGrpSpPr>
          <p:nvPr/>
        </p:nvGrpSpPr>
        <p:grpSpPr bwMode="auto">
          <a:xfrm>
            <a:off x="15328112" y="3894984"/>
            <a:ext cx="1472400" cy="1018800"/>
            <a:chOff x="0" y="0"/>
            <a:chExt cx="1020718" cy="618904"/>
          </a:xfrm>
        </p:grpSpPr>
        <p:sp>
          <p:nvSpPr>
            <p:cNvPr id="164" name="Shape 203"/>
            <p:cNvSpPr/>
            <p:nvPr/>
          </p:nvSpPr>
          <p:spPr>
            <a:xfrm>
              <a:off x="-95" y="35671"/>
              <a:ext cx="1020680" cy="582656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65" name="logo_qwcfp_489x425.png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812" y="0"/>
              <a:ext cx="657536" cy="57147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" name="Grupo 1"/>
          <p:cNvGrpSpPr/>
          <p:nvPr/>
        </p:nvGrpSpPr>
        <p:grpSpPr>
          <a:xfrm>
            <a:off x="7220039" y="5664621"/>
            <a:ext cx="1473108" cy="947430"/>
            <a:chOff x="5580298" y="4887903"/>
            <a:chExt cx="1088157" cy="552136"/>
          </a:xfrm>
        </p:grpSpPr>
        <p:sp>
          <p:nvSpPr>
            <p:cNvPr id="162" name="Shape 206"/>
            <p:cNvSpPr/>
            <p:nvPr/>
          </p:nvSpPr>
          <p:spPr bwMode="auto">
            <a:xfrm>
              <a:off x="5580298" y="4887903"/>
              <a:ext cx="1088157" cy="552136"/>
            </a:xfrm>
            <a:prstGeom prst="roundRect">
              <a:avLst>
                <a:gd name="adj" fmla="val 26192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63" name="1393557683_our_process_2.png"/>
            <p:cNvPicPr>
              <a:picLocks noChangeAspect="1"/>
            </p:cNvPicPr>
            <p:nvPr/>
          </p:nvPicPr>
          <p:blipFill>
            <a:blip r:embed="rId2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241" y="4893834"/>
              <a:ext cx="587902" cy="521139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33" name="Group 212"/>
          <p:cNvGrpSpPr>
            <a:grpSpLocks/>
          </p:cNvGrpSpPr>
          <p:nvPr/>
        </p:nvGrpSpPr>
        <p:grpSpPr bwMode="auto">
          <a:xfrm>
            <a:off x="15316542" y="5033341"/>
            <a:ext cx="1472401" cy="1021031"/>
            <a:chOff x="0" y="-739"/>
            <a:chExt cx="1177774" cy="585831"/>
          </a:xfrm>
        </p:grpSpPr>
        <p:sp>
          <p:nvSpPr>
            <p:cNvPr id="159" name="Shape 209"/>
            <p:cNvSpPr/>
            <p:nvPr/>
          </p:nvSpPr>
          <p:spPr>
            <a:xfrm>
              <a:off x="0" y="-739"/>
              <a:ext cx="1150656" cy="585831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60" name="availability.png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84" y="70276"/>
              <a:ext cx="559218" cy="38026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sp>
          <p:nvSpPr>
            <p:cNvPr id="161" name="Shape 211"/>
            <p:cNvSpPr>
              <a:spLocks noChangeArrowheads="1"/>
            </p:cNvSpPr>
            <p:nvPr/>
          </p:nvSpPr>
          <p:spPr bwMode="auto">
            <a:xfrm>
              <a:off x="559410" y="49301"/>
              <a:ext cx="618364" cy="38707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50800" tIns="50800" rIns="50800" bIns="50800" anchor="ctr">
              <a:spAutoFit/>
            </a:bodyPr>
            <a:lstStyle>
              <a:lvl1pPr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1pPr>
              <a:lvl2pPr marL="742950" indent="-28575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2pPr>
              <a:lvl3pPr marL="11430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3pPr>
              <a:lvl4pPr marL="16002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4pPr>
              <a:lvl5pPr marL="2057400" indent="-228600" algn="ctr" eaLnBrk="0" hangingPunct="0"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5pPr>
              <a:lvl6pPr marL="25146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6pPr>
              <a:lvl7pPr marL="29718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7pPr>
              <a:lvl8pPr marL="34290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8pPr>
              <a:lvl9pPr marL="3886200" indent="-228600" algn="ctr" defTabSz="584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Helvetica Neue Light" charset="0"/>
                </a:defRPr>
              </a:lvl9pPr>
            </a:lstStyle>
            <a:p>
              <a:pPr eaLnBrk="1"/>
              <a:r>
                <a:rPr lang="en-US" sz="1800" b="1">
                  <a:solidFill>
                    <a:srgbClr val="FF333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24x7</a:t>
              </a:r>
            </a:p>
          </p:txBody>
        </p:sp>
      </p:grpSp>
      <p:grpSp>
        <p:nvGrpSpPr>
          <p:cNvPr id="135" name="Group 216"/>
          <p:cNvGrpSpPr>
            <a:grpSpLocks/>
          </p:cNvGrpSpPr>
          <p:nvPr/>
        </p:nvGrpSpPr>
        <p:grpSpPr bwMode="auto">
          <a:xfrm>
            <a:off x="15264715" y="6127232"/>
            <a:ext cx="1472400" cy="1018800"/>
            <a:chOff x="0" y="0"/>
            <a:chExt cx="1020718" cy="584551"/>
          </a:xfrm>
        </p:grpSpPr>
        <p:sp>
          <p:nvSpPr>
            <p:cNvPr id="157" name="Shape 214"/>
            <p:cNvSpPr/>
            <p:nvPr/>
          </p:nvSpPr>
          <p:spPr>
            <a:xfrm>
              <a:off x="-95" y="664"/>
              <a:ext cx="1020680" cy="584244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58" name="bubbles2.jpg"/>
            <p:cNvPicPr>
              <a:picLocks noChangeAspect="1"/>
            </p:cNvPicPr>
            <p:nvPr/>
          </p:nvPicPr>
          <p:blipFill>
            <a:blip r:embed="rId28">
              <a:extLst/>
            </a:blip>
            <a:srcRect l="6740" t="1151" r="7344" b="10650"/>
            <a:stretch>
              <a:fillRect/>
            </a:stretch>
          </p:blipFill>
          <p:spPr>
            <a:xfrm>
              <a:off x="35928" y="35392"/>
              <a:ext cx="893391" cy="547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546" extrusionOk="0">
                  <a:moveTo>
                    <a:pt x="20207" y="49"/>
                  </a:moveTo>
                  <a:cubicBezTo>
                    <a:pt x="19925" y="-29"/>
                    <a:pt x="19884" y="-23"/>
                    <a:pt x="19597" y="127"/>
                  </a:cubicBezTo>
                  <a:cubicBezTo>
                    <a:pt x="19247" y="309"/>
                    <a:pt x="18952" y="570"/>
                    <a:pt x="18967" y="674"/>
                  </a:cubicBezTo>
                  <a:cubicBezTo>
                    <a:pt x="18973" y="712"/>
                    <a:pt x="18944" y="776"/>
                    <a:pt x="18900" y="814"/>
                  </a:cubicBezTo>
                  <a:cubicBezTo>
                    <a:pt x="18806" y="897"/>
                    <a:pt x="18672" y="1335"/>
                    <a:pt x="18605" y="1783"/>
                  </a:cubicBezTo>
                  <a:cubicBezTo>
                    <a:pt x="18559" y="2088"/>
                    <a:pt x="18563" y="2275"/>
                    <a:pt x="18633" y="3190"/>
                  </a:cubicBezTo>
                  <a:cubicBezTo>
                    <a:pt x="18657" y="3495"/>
                    <a:pt x="18647" y="3562"/>
                    <a:pt x="18576" y="3690"/>
                  </a:cubicBezTo>
                  <a:cubicBezTo>
                    <a:pt x="18530" y="3772"/>
                    <a:pt x="18469" y="3918"/>
                    <a:pt x="18442" y="4002"/>
                  </a:cubicBezTo>
                  <a:cubicBezTo>
                    <a:pt x="18383" y="4192"/>
                    <a:pt x="18226" y="4195"/>
                    <a:pt x="18128" y="4018"/>
                  </a:cubicBezTo>
                  <a:cubicBezTo>
                    <a:pt x="18071" y="3916"/>
                    <a:pt x="18010" y="3895"/>
                    <a:pt x="17832" y="3908"/>
                  </a:cubicBezTo>
                  <a:cubicBezTo>
                    <a:pt x="17701" y="3918"/>
                    <a:pt x="17578" y="3973"/>
                    <a:pt x="17536" y="4033"/>
                  </a:cubicBezTo>
                  <a:cubicBezTo>
                    <a:pt x="17496" y="4091"/>
                    <a:pt x="17389" y="4163"/>
                    <a:pt x="17297" y="4190"/>
                  </a:cubicBezTo>
                  <a:cubicBezTo>
                    <a:pt x="17206" y="4216"/>
                    <a:pt x="17016" y="4343"/>
                    <a:pt x="16887" y="4471"/>
                  </a:cubicBezTo>
                  <a:cubicBezTo>
                    <a:pt x="16758" y="4599"/>
                    <a:pt x="16634" y="4705"/>
                    <a:pt x="16611" y="4705"/>
                  </a:cubicBezTo>
                  <a:cubicBezTo>
                    <a:pt x="16587" y="4705"/>
                    <a:pt x="16566" y="4743"/>
                    <a:pt x="16553" y="4799"/>
                  </a:cubicBezTo>
                  <a:cubicBezTo>
                    <a:pt x="16536" y="4873"/>
                    <a:pt x="16482" y="4900"/>
                    <a:pt x="16372" y="4877"/>
                  </a:cubicBezTo>
                  <a:cubicBezTo>
                    <a:pt x="16150" y="4831"/>
                    <a:pt x="16105" y="4733"/>
                    <a:pt x="16105" y="4330"/>
                  </a:cubicBezTo>
                  <a:cubicBezTo>
                    <a:pt x="16105" y="3610"/>
                    <a:pt x="15918" y="2793"/>
                    <a:pt x="15571" y="2018"/>
                  </a:cubicBezTo>
                  <a:cubicBezTo>
                    <a:pt x="15455" y="1760"/>
                    <a:pt x="15365" y="1510"/>
                    <a:pt x="15380" y="1471"/>
                  </a:cubicBezTo>
                  <a:cubicBezTo>
                    <a:pt x="15395" y="1430"/>
                    <a:pt x="15388" y="1427"/>
                    <a:pt x="15361" y="1455"/>
                  </a:cubicBezTo>
                  <a:cubicBezTo>
                    <a:pt x="15334" y="1482"/>
                    <a:pt x="15194" y="1362"/>
                    <a:pt x="15046" y="1189"/>
                  </a:cubicBezTo>
                  <a:cubicBezTo>
                    <a:pt x="14900" y="1018"/>
                    <a:pt x="14766" y="877"/>
                    <a:pt x="14750" y="877"/>
                  </a:cubicBezTo>
                  <a:cubicBezTo>
                    <a:pt x="14735" y="877"/>
                    <a:pt x="14653" y="799"/>
                    <a:pt x="14569" y="705"/>
                  </a:cubicBezTo>
                  <a:cubicBezTo>
                    <a:pt x="14484" y="611"/>
                    <a:pt x="14373" y="533"/>
                    <a:pt x="14311" y="533"/>
                  </a:cubicBezTo>
                  <a:cubicBezTo>
                    <a:pt x="14249" y="533"/>
                    <a:pt x="14180" y="518"/>
                    <a:pt x="14168" y="486"/>
                  </a:cubicBezTo>
                  <a:cubicBezTo>
                    <a:pt x="14130" y="386"/>
                    <a:pt x="13387" y="330"/>
                    <a:pt x="13080" y="408"/>
                  </a:cubicBezTo>
                  <a:cubicBezTo>
                    <a:pt x="12920" y="449"/>
                    <a:pt x="12733" y="481"/>
                    <a:pt x="12661" y="486"/>
                  </a:cubicBezTo>
                  <a:cubicBezTo>
                    <a:pt x="12588" y="491"/>
                    <a:pt x="12533" y="529"/>
                    <a:pt x="12537" y="564"/>
                  </a:cubicBezTo>
                  <a:cubicBezTo>
                    <a:pt x="12540" y="600"/>
                    <a:pt x="12506" y="642"/>
                    <a:pt x="12460" y="658"/>
                  </a:cubicBezTo>
                  <a:cubicBezTo>
                    <a:pt x="12414" y="674"/>
                    <a:pt x="12364" y="731"/>
                    <a:pt x="12346" y="783"/>
                  </a:cubicBezTo>
                  <a:cubicBezTo>
                    <a:pt x="12327" y="835"/>
                    <a:pt x="12280" y="877"/>
                    <a:pt x="12241" y="877"/>
                  </a:cubicBezTo>
                  <a:cubicBezTo>
                    <a:pt x="12095" y="877"/>
                    <a:pt x="11611" y="1517"/>
                    <a:pt x="11420" y="1955"/>
                  </a:cubicBezTo>
                  <a:cubicBezTo>
                    <a:pt x="11286" y="2263"/>
                    <a:pt x="11020" y="3159"/>
                    <a:pt x="11020" y="3315"/>
                  </a:cubicBezTo>
                  <a:cubicBezTo>
                    <a:pt x="11019" y="3393"/>
                    <a:pt x="10998" y="3542"/>
                    <a:pt x="10962" y="3658"/>
                  </a:cubicBezTo>
                  <a:cubicBezTo>
                    <a:pt x="10868" y="3969"/>
                    <a:pt x="10860" y="5274"/>
                    <a:pt x="10953" y="5580"/>
                  </a:cubicBezTo>
                  <a:cubicBezTo>
                    <a:pt x="10991" y="5704"/>
                    <a:pt x="11019" y="5864"/>
                    <a:pt x="11020" y="5924"/>
                  </a:cubicBezTo>
                  <a:cubicBezTo>
                    <a:pt x="11021" y="6101"/>
                    <a:pt x="11142" y="6614"/>
                    <a:pt x="11229" y="6815"/>
                  </a:cubicBezTo>
                  <a:cubicBezTo>
                    <a:pt x="11274" y="6917"/>
                    <a:pt x="11315" y="7030"/>
                    <a:pt x="11315" y="7065"/>
                  </a:cubicBezTo>
                  <a:cubicBezTo>
                    <a:pt x="11315" y="7100"/>
                    <a:pt x="11355" y="7184"/>
                    <a:pt x="11401" y="7252"/>
                  </a:cubicBezTo>
                  <a:cubicBezTo>
                    <a:pt x="11447" y="7320"/>
                    <a:pt x="11478" y="7422"/>
                    <a:pt x="11478" y="7471"/>
                  </a:cubicBezTo>
                  <a:cubicBezTo>
                    <a:pt x="11478" y="7521"/>
                    <a:pt x="11525" y="7613"/>
                    <a:pt x="11582" y="7674"/>
                  </a:cubicBezTo>
                  <a:cubicBezTo>
                    <a:pt x="11640" y="7736"/>
                    <a:pt x="11687" y="7831"/>
                    <a:pt x="11687" y="7877"/>
                  </a:cubicBezTo>
                  <a:cubicBezTo>
                    <a:pt x="11687" y="7924"/>
                    <a:pt x="11728" y="8013"/>
                    <a:pt x="11773" y="8081"/>
                  </a:cubicBezTo>
                  <a:cubicBezTo>
                    <a:pt x="11819" y="8148"/>
                    <a:pt x="11845" y="8230"/>
                    <a:pt x="11831" y="8268"/>
                  </a:cubicBezTo>
                  <a:cubicBezTo>
                    <a:pt x="11816" y="8307"/>
                    <a:pt x="11824" y="8310"/>
                    <a:pt x="11850" y="8284"/>
                  </a:cubicBezTo>
                  <a:cubicBezTo>
                    <a:pt x="11877" y="8256"/>
                    <a:pt x="11932" y="8353"/>
                    <a:pt x="11983" y="8518"/>
                  </a:cubicBezTo>
                  <a:lnTo>
                    <a:pt x="12069" y="8799"/>
                  </a:lnTo>
                  <a:lnTo>
                    <a:pt x="11955" y="9065"/>
                  </a:lnTo>
                  <a:cubicBezTo>
                    <a:pt x="11894" y="9214"/>
                    <a:pt x="11807" y="9355"/>
                    <a:pt x="11764" y="9378"/>
                  </a:cubicBezTo>
                  <a:cubicBezTo>
                    <a:pt x="11721" y="9400"/>
                    <a:pt x="11692" y="9450"/>
                    <a:pt x="11697" y="9487"/>
                  </a:cubicBezTo>
                  <a:cubicBezTo>
                    <a:pt x="11706" y="9549"/>
                    <a:pt x="11507" y="9707"/>
                    <a:pt x="11296" y="9800"/>
                  </a:cubicBezTo>
                  <a:cubicBezTo>
                    <a:pt x="11061" y="9903"/>
                    <a:pt x="10559" y="10384"/>
                    <a:pt x="10457" y="10612"/>
                  </a:cubicBezTo>
                  <a:cubicBezTo>
                    <a:pt x="10429" y="10675"/>
                    <a:pt x="10386" y="10700"/>
                    <a:pt x="10361" y="10675"/>
                  </a:cubicBezTo>
                  <a:cubicBezTo>
                    <a:pt x="10311" y="10623"/>
                    <a:pt x="10256" y="10744"/>
                    <a:pt x="10237" y="10940"/>
                  </a:cubicBezTo>
                  <a:cubicBezTo>
                    <a:pt x="10230" y="11012"/>
                    <a:pt x="10210" y="11103"/>
                    <a:pt x="10189" y="11143"/>
                  </a:cubicBezTo>
                  <a:cubicBezTo>
                    <a:pt x="10081" y="11363"/>
                    <a:pt x="9980" y="11758"/>
                    <a:pt x="9980" y="11956"/>
                  </a:cubicBezTo>
                  <a:cubicBezTo>
                    <a:pt x="9980" y="12080"/>
                    <a:pt x="9968" y="12209"/>
                    <a:pt x="9951" y="12237"/>
                  </a:cubicBezTo>
                  <a:cubicBezTo>
                    <a:pt x="9934" y="12265"/>
                    <a:pt x="9923" y="12306"/>
                    <a:pt x="9922" y="12331"/>
                  </a:cubicBezTo>
                  <a:cubicBezTo>
                    <a:pt x="9922" y="12356"/>
                    <a:pt x="9896" y="12474"/>
                    <a:pt x="9865" y="12597"/>
                  </a:cubicBezTo>
                  <a:cubicBezTo>
                    <a:pt x="9824" y="12756"/>
                    <a:pt x="9752" y="12858"/>
                    <a:pt x="9617" y="12956"/>
                  </a:cubicBezTo>
                  <a:cubicBezTo>
                    <a:pt x="9392" y="13119"/>
                    <a:pt x="9323" y="13097"/>
                    <a:pt x="9150" y="12784"/>
                  </a:cubicBezTo>
                  <a:cubicBezTo>
                    <a:pt x="9077" y="12654"/>
                    <a:pt x="9002" y="12550"/>
                    <a:pt x="8978" y="12550"/>
                  </a:cubicBezTo>
                  <a:cubicBezTo>
                    <a:pt x="8953" y="12550"/>
                    <a:pt x="8880" y="12485"/>
                    <a:pt x="8816" y="12409"/>
                  </a:cubicBezTo>
                  <a:cubicBezTo>
                    <a:pt x="8640" y="12204"/>
                    <a:pt x="8267" y="11888"/>
                    <a:pt x="8129" y="11831"/>
                  </a:cubicBezTo>
                  <a:cubicBezTo>
                    <a:pt x="8062" y="11803"/>
                    <a:pt x="7804" y="11783"/>
                    <a:pt x="7556" y="11784"/>
                  </a:cubicBezTo>
                  <a:cubicBezTo>
                    <a:pt x="7169" y="11786"/>
                    <a:pt x="7094" y="11774"/>
                    <a:pt x="7070" y="11675"/>
                  </a:cubicBezTo>
                  <a:cubicBezTo>
                    <a:pt x="7017" y="11464"/>
                    <a:pt x="7057" y="10792"/>
                    <a:pt x="7136" y="10456"/>
                  </a:cubicBezTo>
                  <a:cubicBezTo>
                    <a:pt x="7194" y="10211"/>
                    <a:pt x="7206" y="9951"/>
                    <a:pt x="7203" y="9471"/>
                  </a:cubicBezTo>
                  <a:cubicBezTo>
                    <a:pt x="7199" y="8603"/>
                    <a:pt x="7108" y="8230"/>
                    <a:pt x="6764" y="7659"/>
                  </a:cubicBezTo>
                  <a:cubicBezTo>
                    <a:pt x="6716" y="7578"/>
                    <a:pt x="6692" y="7479"/>
                    <a:pt x="6707" y="7440"/>
                  </a:cubicBezTo>
                  <a:cubicBezTo>
                    <a:pt x="6722" y="7401"/>
                    <a:pt x="6718" y="7351"/>
                    <a:pt x="6698" y="7331"/>
                  </a:cubicBezTo>
                  <a:cubicBezTo>
                    <a:pt x="6629" y="7262"/>
                    <a:pt x="6698" y="6963"/>
                    <a:pt x="6831" y="6752"/>
                  </a:cubicBezTo>
                  <a:cubicBezTo>
                    <a:pt x="6911" y="6626"/>
                    <a:pt x="7020" y="6536"/>
                    <a:pt x="7108" y="6518"/>
                  </a:cubicBezTo>
                  <a:cubicBezTo>
                    <a:pt x="7289" y="6480"/>
                    <a:pt x="7776" y="6182"/>
                    <a:pt x="7976" y="5987"/>
                  </a:cubicBezTo>
                  <a:cubicBezTo>
                    <a:pt x="8608" y="5369"/>
                    <a:pt x="8829" y="3598"/>
                    <a:pt x="8396" y="2580"/>
                  </a:cubicBezTo>
                  <a:cubicBezTo>
                    <a:pt x="8353" y="2481"/>
                    <a:pt x="8310" y="2343"/>
                    <a:pt x="8310" y="2283"/>
                  </a:cubicBezTo>
                  <a:cubicBezTo>
                    <a:pt x="8310" y="2223"/>
                    <a:pt x="8291" y="2174"/>
                    <a:pt x="8262" y="2174"/>
                  </a:cubicBezTo>
                  <a:cubicBezTo>
                    <a:pt x="8233" y="2174"/>
                    <a:pt x="8147" y="2083"/>
                    <a:pt x="8071" y="1971"/>
                  </a:cubicBezTo>
                  <a:cubicBezTo>
                    <a:pt x="7996" y="1858"/>
                    <a:pt x="7923" y="1768"/>
                    <a:pt x="7909" y="1768"/>
                  </a:cubicBezTo>
                  <a:cubicBezTo>
                    <a:pt x="7895" y="1768"/>
                    <a:pt x="7850" y="1724"/>
                    <a:pt x="7814" y="1674"/>
                  </a:cubicBezTo>
                  <a:cubicBezTo>
                    <a:pt x="7600" y="1378"/>
                    <a:pt x="6893" y="1244"/>
                    <a:pt x="6564" y="1439"/>
                  </a:cubicBezTo>
                  <a:cubicBezTo>
                    <a:pt x="6334" y="1576"/>
                    <a:pt x="6161" y="1749"/>
                    <a:pt x="6135" y="1861"/>
                  </a:cubicBezTo>
                  <a:cubicBezTo>
                    <a:pt x="6121" y="1921"/>
                    <a:pt x="6086" y="1947"/>
                    <a:pt x="6049" y="1924"/>
                  </a:cubicBezTo>
                  <a:cubicBezTo>
                    <a:pt x="6007" y="1897"/>
                    <a:pt x="5982" y="1926"/>
                    <a:pt x="5982" y="2002"/>
                  </a:cubicBezTo>
                  <a:cubicBezTo>
                    <a:pt x="5982" y="2065"/>
                    <a:pt x="5924" y="2252"/>
                    <a:pt x="5848" y="2408"/>
                  </a:cubicBezTo>
                  <a:cubicBezTo>
                    <a:pt x="5773" y="2565"/>
                    <a:pt x="5702" y="2771"/>
                    <a:pt x="5696" y="2877"/>
                  </a:cubicBezTo>
                  <a:cubicBezTo>
                    <a:pt x="5689" y="2983"/>
                    <a:pt x="5652" y="3171"/>
                    <a:pt x="5619" y="3299"/>
                  </a:cubicBezTo>
                  <a:cubicBezTo>
                    <a:pt x="5551" y="3567"/>
                    <a:pt x="5550" y="3967"/>
                    <a:pt x="5610" y="4065"/>
                  </a:cubicBezTo>
                  <a:cubicBezTo>
                    <a:pt x="5632" y="4102"/>
                    <a:pt x="5663" y="4299"/>
                    <a:pt x="5686" y="4502"/>
                  </a:cubicBezTo>
                  <a:cubicBezTo>
                    <a:pt x="5713" y="4733"/>
                    <a:pt x="5774" y="4939"/>
                    <a:pt x="5839" y="5049"/>
                  </a:cubicBezTo>
                  <a:cubicBezTo>
                    <a:pt x="5896" y="5146"/>
                    <a:pt x="5944" y="5253"/>
                    <a:pt x="5944" y="5299"/>
                  </a:cubicBezTo>
                  <a:cubicBezTo>
                    <a:pt x="5944" y="5345"/>
                    <a:pt x="5966" y="5462"/>
                    <a:pt x="6001" y="5549"/>
                  </a:cubicBezTo>
                  <a:cubicBezTo>
                    <a:pt x="6077" y="5740"/>
                    <a:pt x="6097" y="6438"/>
                    <a:pt x="6030" y="6549"/>
                  </a:cubicBezTo>
                  <a:cubicBezTo>
                    <a:pt x="5965" y="6656"/>
                    <a:pt x="5692" y="6814"/>
                    <a:pt x="5562" y="6815"/>
                  </a:cubicBezTo>
                  <a:cubicBezTo>
                    <a:pt x="5504" y="6815"/>
                    <a:pt x="5441" y="6844"/>
                    <a:pt x="5419" y="6877"/>
                  </a:cubicBezTo>
                  <a:cubicBezTo>
                    <a:pt x="5374" y="6946"/>
                    <a:pt x="5067" y="7125"/>
                    <a:pt x="4990" y="7127"/>
                  </a:cubicBezTo>
                  <a:cubicBezTo>
                    <a:pt x="4917" y="7130"/>
                    <a:pt x="4360" y="7973"/>
                    <a:pt x="4360" y="8081"/>
                  </a:cubicBezTo>
                  <a:cubicBezTo>
                    <a:pt x="4360" y="8129"/>
                    <a:pt x="4334" y="8191"/>
                    <a:pt x="4303" y="8221"/>
                  </a:cubicBezTo>
                  <a:cubicBezTo>
                    <a:pt x="4272" y="8251"/>
                    <a:pt x="4225" y="8355"/>
                    <a:pt x="4198" y="8440"/>
                  </a:cubicBezTo>
                  <a:cubicBezTo>
                    <a:pt x="4170" y="8526"/>
                    <a:pt x="4124" y="8571"/>
                    <a:pt x="4102" y="8549"/>
                  </a:cubicBezTo>
                  <a:cubicBezTo>
                    <a:pt x="4081" y="8528"/>
                    <a:pt x="4071" y="8560"/>
                    <a:pt x="4083" y="8612"/>
                  </a:cubicBezTo>
                  <a:cubicBezTo>
                    <a:pt x="4151" y="8901"/>
                    <a:pt x="3675" y="8995"/>
                    <a:pt x="3454" y="8737"/>
                  </a:cubicBezTo>
                  <a:cubicBezTo>
                    <a:pt x="3384" y="8655"/>
                    <a:pt x="3294" y="8472"/>
                    <a:pt x="3253" y="8331"/>
                  </a:cubicBezTo>
                  <a:cubicBezTo>
                    <a:pt x="3175" y="8062"/>
                    <a:pt x="2793" y="7424"/>
                    <a:pt x="2709" y="7424"/>
                  </a:cubicBezTo>
                  <a:cubicBezTo>
                    <a:pt x="2683" y="7424"/>
                    <a:pt x="2640" y="7382"/>
                    <a:pt x="2614" y="7331"/>
                  </a:cubicBezTo>
                  <a:cubicBezTo>
                    <a:pt x="2588" y="7279"/>
                    <a:pt x="2430" y="7165"/>
                    <a:pt x="2271" y="7081"/>
                  </a:cubicBezTo>
                  <a:cubicBezTo>
                    <a:pt x="2036" y="6957"/>
                    <a:pt x="1918" y="6947"/>
                    <a:pt x="1641" y="6971"/>
                  </a:cubicBezTo>
                  <a:cubicBezTo>
                    <a:pt x="1321" y="6999"/>
                    <a:pt x="1217" y="7044"/>
                    <a:pt x="944" y="7299"/>
                  </a:cubicBezTo>
                  <a:cubicBezTo>
                    <a:pt x="769" y="7463"/>
                    <a:pt x="353" y="8128"/>
                    <a:pt x="353" y="8252"/>
                  </a:cubicBezTo>
                  <a:cubicBezTo>
                    <a:pt x="353" y="8317"/>
                    <a:pt x="321" y="8420"/>
                    <a:pt x="276" y="8471"/>
                  </a:cubicBezTo>
                  <a:cubicBezTo>
                    <a:pt x="124" y="8646"/>
                    <a:pt x="-60" y="9782"/>
                    <a:pt x="19" y="10065"/>
                  </a:cubicBezTo>
                  <a:cubicBezTo>
                    <a:pt x="44" y="10156"/>
                    <a:pt x="67" y="10288"/>
                    <a:pt x="67" y="10362"/>
                  </a:cubicBezTo>
                  <a:cubicBezTo>
                    <a:pt x="67" y="10436"/>
                    <a:pt x="83" y="10563"/>
                    <a:pt x="105" y="10628"/>
                  </a:cubicBezTo>
                  <a:cubicBezTo>
                    <a:pt x="160" y="10798"/>
                    <a:pt x="207" y="11008"/>
                    <a:pt x="200" y="11065"/>
                  </a:cubicBezTo>
                  <a:cubicBezTo>
                    <a:pt x="197" y="11092"/>
                    <a:pt x="231" y="11150"/>
                    <a:pt x="276" y="11190"/>
                  </a:cubicBezTo>
                  <a:cubicBezTo>
                    <a:pt x="322" y="11230"/>
                    <a:pt x="362" y="11285"/>
                    <a:pt x="362" y="11331"/>
                  </a:cubicBezTo>
                  <a:cubicBezTo>
                    <a:pt x="367" y="11615"/>
                    <a:pt x="994" y="12356"/>
                    <a:pt x="1440" y="12597"/>
                  </a:cubicBezTo>
                  <a:cubicBezTo>
                    <a:pt x="1735" y="12755"/>
                    <a:pt x="2280" y="12708"/>
                    <a:pt x="2576" y="12487"/>
                  </a:cubicBezTo>
                  <a:cubicBezTo>
                    <a:pt x="2832" y="12296"/>
                    <a:pt x="3255" y="11601"/>
                    <a:pt x="3358" y="11206"/>
                  </a:cubicBezTo>
                  <a:cubicBezTo>
                    <a:pt x="3402" y="11039"/>
                    <a:pt x="3463" y="10915"/>
                    <a:pt x="3492" y="10925"/>
                  </a:cubicBezTo>
                  <a:cubicBezTo>
                    <a:pt x="3520" y="10934"/>
                    <a:pt x="3538" y="10915"/>
                    <a:pt x="3539" y="10878"/>
                  </a:cubicBezTo>
                  <a:cubicBezTo>
                    <a:pt x="3544" y="10761"/>
                    <a:pt x="3609" y="10638"/>
                    <a:pt x="3644" y="10675"/>
                  </a:cubicBezTo>
                  <a:cubicBezTo>
                    <a:pt x="3663" y="10694"/>
                    <a:pt x="3703" y="10666"/>
                    <a:pt x="3730" y="10612"/>
                  </a:cubicBezTo>
                  <a:cubicBezTo>
                    <a:pt x="3801" y="10472"/>
                    <a:pt x="4145" y="10504"/>
                    <a:pt x="4198" y="10659"/>
                  </a:cubicBezTo>
                  <a:cubicBezTo>
                    <a:pt x="4285" y="10914"/>
                    <a:pt x="4533" y="11254"/>
                    <a:pt x="4761" y="11425"/>
                  </a:cubicBezTo>
                  <a:cubicBezTo>
                    <a:pt x="4892" y="11524"/>
                    <a:pt x="5087" y="11673"/>
                    <a:pt x="5190" y="11753"/>
                  </a:cubicBezTo>
                  <a:cubicBezTo>
                    <a:pt x="5293" y="11833"/>
                    <a:pt x="5411" y="11907"/>
                    <a:pt x="5457" y="11909"/>
                  </a:cubicBezTo>
                  <a:cubicBezTo>
                    <a:pt x="5630" y="11915"/>
                    <a:pt x="5980" y="12024"/>
                    <a:pt x="6001" y="12081"/>
                  </a:cubicBezTo>
                  <a:cubicBezTo>
                    <a:pt x="6013" y="12114"/>
                    <a:pt x="6073" y="12143"/>
                    <a:pt x="6125" y="12143"/>
                  </a:cubicBezTo>
                  <a:cubicBezTo>
                    <a:pt x="6177" y="12143"/>
                    <a:pt x="6254" y="12206"/>
                    <a:pt x="6297" y="12284"/>
                  </a:cubicBezTo>
                  <a:cubicBezTo>
                    <a:pt x="6374" y="12423"/>
                    <a:pt x="6372" y="12422"/>
                    <a:pt x="6287" y="12534"/>
                  </a:cubicBezTo>
                  <a:cubicBezTo>
                    <a:pt x="6240" y="12597"/>
                    <a:pt x="6187" y="12700"/>
                    <a:pt x="6173" y="12769"/>
                  </a:cubicBezTo>
                  <a:cubicBezTo>
                    <a:pt x="6158" y="12837"/>
                    <a:pt x="6129" y="12870"/>
                    <a:pt x="6106" y="12847"/>
                  </a:cubicBezTo>
                  <a:cubicBezTo>
                    <a:pt x="6083" y="12823"/>
                    <a:pt x="6068" y="12873"/>
                    <a:pt x="6068" y="12940"/>
                  </a:cubicBezTo>
                  <a:cubicBezTo>
                    <a:pt x="6068" y="13008"/>
                    <a:pt x="6028" y="13161"/>
                    <a:pt x="5982" y="13284"/>
                  </a:cubicBezTo>
                  <a:cubicBezTo>
                    <a:pt x="5936" y="13407"/>
                    <a:pt x="5896" y="13597"/>
                    <a:pt x="5896" y="13706"/>
                  </a:cubicBezTo>
                  <a:cubicBezTo>
                    <a:pt x="5896" y="13816"/>
                    <a:pt x="5881" y="13917"/>
                    <a:pt x="5858" y="13940"/>
                  </a:cubicBezTo>
                  <a:cubicBezTo>
                    <a:pt x="5801" y="13998"/>
                    <a:pt x="5800" y="14827"/>
                    <a:pt x="5858" y="15128"/>
                  </a:cubicBezTo>
                  <a:cubicBezTo>
                    <a:pt x="5960" y="15658"/>
                    <a:pt x="6174" y="16278"/>
                    <a:pt x="6354" y="16581"/>
                  </a:cubicBezTo>
                  <a:cubicBezTo>
                    <a:pt x="6993" y="17657"/>
                    <a:pt x="8101" y="17722"/>
                    <a:pt x="8777" y="16722"/>
                  </a:cubicBezTo>
                  <a:cubicBezTo>
                    <a:pt x="8991" y="16407"/>
                    <a:pt x="9110" y="16095"/>
                    <a:pt x="9207" y="15612"/>
                  </a:cubicBezTo>
                  <a:cubicBezTo>
                    <a:pt x="9365" y="14825"/>
                    <a:pt x="9768" y="14111"/>
                    <a:pt x="9999" y="14206"/>
                  </a:cubicBezTo>
                  <a:cubicBezTo>
                    <a:pt x="10086" y="14242"/>
                    <a:pt x="10288" y="14493"/>
                    <a:pt x="10533" y="14878"/>
                  </a:cubicBezTo>
                  <a:cubicBezTo>
                    <a:pt x="10575" y="14944"/>
                    <a:pt x="10621" y="14995"/>
                    <a:pt x="10638" y="14987"/>
                  </a:cubicBezTo>
                  <a:cubicBezTo>
                    <a:pt x="10655" y="14979"/>
                    <a:pt x="10709" y="15017"/>
                    <a:pt x="10762" y="15066"/>
                  </a:cubicBezTo>
                  <a:cubicBezTo>
                    <a:pt x="10841" y="15137"/>
                    <a:pt x="10851" y="15172"/>
                    <a:pt x="10810" y="15253"/>
                  </a:cubicBezTo>
                  <a:cubicBezTo>
                    <a:pt x="10767" y="15338"/>
                    <a:pt x="10786" y="15355"/>
                    <a:pt x="10924" y="15347"/>
                  </a:cubicBezTo>
                  <a:cubicBezTo>
                    <a:pt x="11014" y="15342"/>
                    <a:pt x="11252" y="15405"/>
                    <a:pt x="11458" y="15487"/>
                  </a:cubicBezTo>
                  <a:cubicBezTo>
                    <a:pt x="11767" y="15611"/>
                    <a:pt x="11905" y="15616"/>
                    <a:pt x="12222" y="15581"/>
                  </a:cubicBezTo>
                  <a:cubicBezTo>
                    <a:pt x="12540" y="15547"/>
                    <a:pt x="12621" y="15566"/>
                    <a:pt x="12708" y="15659"/>
                  </a:cubicBezTo>
                  <a:cubicBezTo>
                    <a:pt x="12782" y="15738"/>
                    <a:pt x="12812" y="15803"/>
                    <a:pt x="12794" y="15894"/>
                  </a:cubicBezTo>
                  <a:cubicBezTo>
                    <a:pt x="12778" y="15978"/>
                    <a:pt x="12789" y="16031"/>
                    <a:pt x="12823" y="16019"/>
                  </a:cubicBezTo>
                  <a:cubicBezTo>
                    <a:pt x="12854" y="16008"/>
                    <a:pt x="12884" y="16094"/>
                    <a:pt x="12899" y="16238"/>
                  </a:cubicBezTo>
                  <a:cubicBezTo>
                    <a:pt x="12913" y="16370"/>
                    <a:pt x="12939" y="16518"/>
                    <a:pt x="12956" y="16566"/>
                  </a:cubicBezTo>
                  <a:cubicBezTo>
                    <a:pt x="12976" y="16617"/>
                    <a:pt x="12944" y="16741"/>
                    <a:pt x="12880" y="16878"/>
                  </a:cubicBezTo>
                  <a:cubicBezTo>
                    <a:pt x="12822" y="17003"/>
                    <a:pt x="12789" y="17120"/>
                    <a:pt x="12804" y="17144"/>
                  </a:cubicBezTo>
                  <a:cubicBezTo>
                    <a:pt x="12818" y="17167"/>
                    <a:pt x="12803" y="17260"/>
                    <a:pt x="12775" y="17347"/>
                  </a:cubicBezTo>
                  <a:cubicBezTo>
                    <a:pt x="12710" y="17547"/>
                    <a:pt x="12735" y="18852"/>
                    <a:pt x="12813" y="19316"/>
                  </a:cubicBezTo>
                  <a:cubicBezTo>
                    <a:pt x="12844" y="19497"/>
                    <a:pt x="12905" y="19686"/>
                    <a:pt x="12947" y="19722"/>
                  </a:cubicBezTo>
                  <a:cubicBezTo>
                    <a:pt x="12988" y="19759"/>
                    <a:pt x="13023" y="19844"/>
                    <a:pt x="13023" y="19910"/>
                  </a:cubicBezTo>
                  <a:cubicBezTo>
                    <a:pt x="13023" y="19976"/>
                    <a:pt x="13087" y="20124"/>
                    <a:pt x="13166" y="20254"/>
                  </a:cubicBezTo>
                  <a:cubicBezTo>
                    <a:pt x="13246" y="20383"/>
                    <a:pt x="13309" y="20539"/>
                    <a:pt x="13309" y="20582"/>
                  </a:cubicBezTo>
                  <a:cubicBezTo>
                    <a:pt x="13310" y="20624"/>
                    <a:pt x="13365" y="20706"/>
                    <a:pt x="13424" y="20769"/>
                  </a:cubicBezTo>
                  <a:cubicBezTo>
                    <a:pt x="13483" y="20832"/>
                    <a:pt x="13557" y="20940"/>
                    <a:pt x="13596" y="21004"/>
                  </a:cubicBezTo>
                  <a:cubicBezTo>
                    <a:pt x="13686" y="21151"/>
                    <a:pt x="14162" y="21420"/>
                    <a:pt x="14445" y="21488"/>
                  </a:cubicBezTo>
                  <a:cubicBezTo>
                    <a:pt x="14792" y="21571"/>
                    <a:pt x="14960" y="21567"/>
                    <a:pt x="15284" y="21457"/>
                  </a:cubicBezTo>
                  <a:cubicBezTo>
                    <a:pt x="15953" y="21231"/>
                    <a:pt x="16352" y="20680"/>
                    <a:pt x="16611" y="19613"/>
                  </a:cubicBezTo>
                  <a:cubicBezTo>
                    <a:pt x="16672" y="19358"/>
                    <a:pt x="16681" y="19270"/>
                    <a:pt x="16715" y="18550"/>
                  </a:cubicBezTo>
                  <a:cubicBezTo>
                    <a:pt x="16751" y="17813"/>
                    <a:pt x="16635" y="17006"/>
                    <a:pt x="16429" y="16519"/>
                  </a:cubicBezTo>
                  <a:cubicBezTo>
                    <a:pt x="16354" y="16341"/>
                    <a:pt x="16300" y="16170"/>
                    <a:pt x="16305" y="16144"/>
                  </a:cubicBezTo>
                  <a:cubicBezTo>
                    <a:pt x="16321" y="16059"/>
                    <a:pt x="15862" y="15466"/>
                    <a:pt x="15656" y="15300"/>
                  </a:cubicBezTo>
                  <a:cubicBezTo>
                    <a:pt x="15548" y="15212"/>
                    <a:pt x="15370" y="15117"/>
                    <a:pt x="15256" y="15097"/>
                  </a:cubicBezTo>
                  <a:cubicBezTo>
                    <a:pt x="15141" y="15076"/>
                    <a:pt x="15000" y="15026"/>
                    <a:pt x="14950" y="14987"/>
                  </a:cubicBezTo>
                  <a:cubicBezTo>
                    <a:pt x="14899" y="14947"/>
                    <a:pt x="14787" y="14944"/>
                    <a:pt x="14683" y="14972"/>
                  </a:cubicBezTo>
                  <a:cubicBezTo>
                    <a:pt x="14297" y="15073"/>
                    <a:pt x="13867" y="15074"/>
                    <a:pt x="13815" y="14972"/>
                  </a:cubicBezTo>
                  <a:cubicBezTo>
                    <a:pt x="13788" y="14918"/>
                    <a:pt x="13740" y="14862"/>
                    <a:pt x="13710" y="14862"/>
                  </a:cubicBezTo>
                  <a:cubicBezTo>
                    <a:pt x="13680" y="14862"/>
                    <a:pt x="13599" y="14759"/>
                    <a:pt x="13538" y="14628"/>
                  </a:cubicBezTo>
                  <a:lnTo>
                    <a:pt x="13433" y="14394"/>
                  </a:lnTo>
                  <a:lnTo>
                    <a:pt x="13510" y="14128"/>
                  </a:lnTo>
                  <a:cubicBezTo>
                    <a:pt x="13565" y="13943"/>
                    <a:pt x="13586" y="13678"/>
                    <a:pt x="13596" y="13159"/>
                  </a:cubicBezTo>
                  <a:cubicBezTo>
                    <a:pt x="13608" y="12502"/>
                    <a:pt x="13598" y="12394"/>
                    <a:pt x="13481" y="11862"/>
                  </a:cubicBezTo>
                  <a:cubicBezTo>
                    <a:pt x="13411" y="11543"/>
                    <a:pt x="13344" y="11249"/>
                    <a:pt x="13338" y="11206"/>
                  </a:cubicBezTo>
                  <a:cubicBezTo>
                    <a:pt x="13332" y="11163"/>
                    <a:pt x="13315" y="11085"/>
                    <a:pt x="13290" y="11034"/>
                  </a:cubicBezTo>
                  <a:cubicBezTo>
                    <a:pt x="13266" y="10983"/>
                    <a:pt x="13174" y="10729"/>
                    <a:pt x="13090" y="10471"/>
                  </a:cubicBezTo>
                  <a:lnTo>
                    <a:pt x="12937" y="10003"/>
                  </a:lnTo>
                  <a:lnTo>
                    <a:pt x="13014" y="9721"/>
                  </a:lnTo>
                  <a:cubicBezTo>
                    <a:pt x="13159" y="9216"/>
                    <a:pt x="13290" y="9006"/>
                    <a:pt x="13510" y="8956"/>
                  </a:cubicBezTo>
                  <a:cubicBezTo>
                    <a:pt x="14075" y="8827"/>
                    <a:pt x="14697" y="8503"/>
                    <a:pt x="15046" y="8143"/>
                  </a:cubicBezTo>
                  <a:cubicBezTo>
                    <a:pt x="15284" y="7898"/>
                    <a:pt x="15651" y="7256"/>
                    <a:pt x="15752" y="6909"/>
                  </a:cubicBezTo>
                  <a:cubicBezTo>
                    <a:pt x="15789" y="6781"/>
                    <a:pt x="15845" y="6647"/>
                    <a:pt x="15876" y="6627"/>
                  </a:cubicBezTo>
                  <a:cubicBezTo>
                    <a:pt x="15907" y="6608"/>
                    <a:pt x="15926" y="6552"/>
                    <a:pt x="15914" y="6502"/>
                  </a:cubicBezTo>
                  <a:cubicBezTo>
                    <a:pt x="15888" y="6390"/>
                    <a:pt x="16051" y="6205"/>
                    <a:pt x="16172" y="6205"/>
                  </a:cubicBezTo>
                  <a:cubicBezTo>
                    <a:pt x="16237" y="6205"/>
                    <a:pt x="16300" y="6309"/>
                    <a:pt x="16410" y="6612"/>
                  </a:cubicBezTo>
                  <a:cubicBezTo>
                    <a:pt x="16493" y="6840"/>
                    <a:pt x="16563" y="7051"/>
                    <a:pt x="16563" y="7081"/>
                  </a:cubicBezTo>
                  <a:cubicBezTo>
                    <a:pt x="16563" y="7110"/>
                    <a:pt x="16603" y="7184"/>
                    <a:pt x="16649" y="7252"/>
                  </a:cubicBezTo>
                  <a:cubicBezTo>
                    <a:pt x="16695" y="7320"/>
                    <a:pt x="16735" y="7418"/>
                    <a:pt x="16735" y="7456"/>
                  </a:cubicBezTo>
                  <a:cubicBezTo>
                    <a:pt x="16735" y="7574"/>
                    <a:pt x="17077" y="8028"/>
                    <a:pt x="17297" y="8206"/>
                  </a:cubicBezTo>
                  <a:cubicBezTo>
                    <a:pt x="17414" y="8300"/>
                    <a:pt x="17570" y="8378"/>
                    <a:pt x="17641" y="8378"/>
                  </a:cubicBezTo>
                  <a:cubicBezTo>
                    <a:pt x="17855" y="8378"/>
                    <a:pt x="17973" y="8497"/>
                    <a:pt x="18004" y="8721"/>
                  </a:cubicBezTo>
                  <a:cubicBezTo>
                    <a:pt x="18040" y="8994"/>
                    <a:pt x="17955" y="9243"/>
                    <a:pt x="17870" y="9128"/>
                  </a:cubicBezTo>
                  <a:cubicBezTo>
                    <a:pt x="17821" y="9061"/>
                    <a:pt x="17812" y="9073"/>
                    <a:pt x="17832" y="9159"/>
                  </a:cubicBezTo>
                  <a:cubicBezTo>
                    <a:pt x="17845" y="9217"/>
                    <a:pt x="17822" y="9395"/>
                    <a:pt x="17775" y="9565"/>
                  </a:cubicBezTo>
                  <a:cubicBezTo>
                    <a:pt x="17727" y="9736"/>
                    <a:pt x="17689" y="9918"/>
                    <a:pt x="17689" y="9971"/>
                  </a:cubicBezTo>
                  <a:cubicBezTo>
                    <a:pt x="17689" y="10025"/>
                    <a:pt x="17656" y="10112"/>
                    <a:pt x="17622" y="10159"/>
                  </a:cubicBezTo>
                  <a:cubicBezTo>
                    <a:pt x="17588" y="10206"/>
                    <a:pt x="17565" y="10334"/>
                    <a:pt x="17565" y="10440"/>
                  </a:cubicBezTo>
                  <a:cubicBezTo>
                    <a:pt x="17565" y="10546"/>
                    <a:pt x="17542" y="10649"/>
                    <a:pt x="17517" y="10675"/>
                  </a:cubicBezTo>
                  <a:cubicBezTo>
                    <a:pt x="17487" y="10705"/>
                    <a:pt x="17487" y="10826"/>
                    <a:pt x="17507" y="11034"/>
                  </a:cubicBezTo>
                  <a:cubicBezTo>
                    <a:pt x="17525" y="11208"/>
                    <a:pt x="17535" y="11412"/>
                    <a:pt x="17536" y="11487"/>
                  </a:cubicBezTo>
                  <a:cubicBezTo>
                    <a:pt x="17537" y="11562"/>
                    <a:pt x="17574" y="11660"/>
                    <a:pt x="17612" y="11706"/>
                  </a:cubicBezTo>
                  <a:cubicBezTo>
                    <a:pt x="17651" y="11751"/>
                    <a:pt x="17694" y="11886"/>
                    <a:pt x="17708" y="12003"/>
                  </a:cubicBezTo>
                  <a:cubicBezTo>
                    <a:pt x="17738" y="12247"/>
                    <a:pt x="17982" y="12647"/>
                    <a:pt x="18242" y="12878"/>
                  </a:cubicBezTo>
                  <a:cubicBezTo>
                    <a:pt x="18444" y="13056"/>
                    <a:pt x="18809" y="13137"/>
                    <a:pt x="19158" y="13065"/>
                  </a:cubicBezTo>
                  <a:cubicBezTo>
                    <a:pt x="19451" y="13005"/>
                    <a:pt x="19753" y="12658"/>
                    <a:pt x="19931" y="12175"/>
                  </a:cubicBezTo>
                  <a:cubicBezTo>
                    <a:pt x="20044" y="11867"/>
                    <a:pt x="20057" y="11775"/>
                    <a:pt x="20064" y="11206"/>
                  </a:cubicBezTo>
                  <a:cubicBezTo>
                    <a:pt x="20072" y="10584"/>
                    <a:pt x="20068" y="10563"/>
                    <a:pt x="19912" y="10143"/>
                  </a:cubicBezTo>
                  <a:cubicBezTo>
                    <a:pt x="19743" y="9692"/>
                    <a:pt x="19653" y="9518"/>
                    <a:pt x="19454" y="9299"/>
                  </a:cubicBezTo>
                  <a:cubicBezTo>
                    <a:pt x="19237" y="9062"/>
                    <a:pt x="19136" y="9003"/>
                    <a:pt x="19015" y="9003"/>
                  </a:cubicBezTo>
                  <a:cubicBezTo>
                    <a:pt x="18950" y="9003"/>
                    <a:pt x="18883" y="8953"/>
                    <a:pt x="18862" y="8893"/>
                  </a:cubicBezTo>
                  <a:cubicBezTo>
                    <a:pt x="18842" y="8834"/>
                    <a:pt x="18811" y="8780"/>
                    <a:pt x="18795" y="8784"/>
                  </a:cubicBezTo>
                  <a:cubicBezTo>
                    <a:pt x="18712" y="8802"/>
                    <a:pt x="18687" y="8769"/>
                    <a:pt x="18605" y="8581"/>
                  </a:cubicBezTo>
                  <a:lnTo>
                    <a:pt x="18519" y="8378"/>
                  </a:lnTo>
                  <a:lnTo>
                    <a:pt x="18614" y="8159"/>
                  </a:lnTo>
                  <a:cubicBezTo>
                    <a:pt x="18804" y="7744"/>
                    <a:pt x="18931" y="7300"/>
                    <a:pt x="19005" y="6784"/>
                  </a:cubicBezTo>
                  <a:cubicBezTo>
                    <a:pt x="19071" y="6327"/>
                    <a:pt x="19071" y="6209"/>
                    <a:pt x="19024" y="5752"/>
                  </a:cubicBezTo>
                  <a:lnTo>
                    <a:pt x="18977" y="5237"/>
                  </a:lnTo>
                  <a:lnTo>
                    <a:pt x="19110" y="5002"/>
                  </a:lnTo>
                  <a:cubicBezTo>
                    <a:pt x="19186" y="4875"/>
                    <a:pt x="19268" y="4771"/>
                    <a:pt x="19292" y="4783"/>
                  </a:cubicBezTo>
                  <a:cubicBezTo>
                    <a:pt x="19315" y="4796"/>
                    <a:pt x="19373" y="4781"/>
                    <a:pt x="19425" y="4737"/>
                  </a:cubicBezTo>
                  <a:cubicBezTo>
                    <a:pt x="19498" y="4674"/>
                    <a:pt x="19572" y="4669"/>
                    <a:pt x="19730" y="4737"/>
                  </a:cubicBezTo>
                  <a:cubicBezTo>
                    <a:pt x="19953" y="4831"/>
                    <a:pt x="20298" y="4871"/>
                    <a:pt x="20398" y="4815"/>
                  </a:cubicBezTo>
                  <a:cubicBezTo>
                    <a:pt x="20844" y="4564"/>
                    <a:pt x="20890" y="4529"/>
                    <a:pt x="21133" y="4127"/>
                  </a:cubicBezTo>
                  <a:cubicBezTo>
                    <a:pt x="21358" y="3754"/>
                    <a:pt x="21393" y="3654"/>
                    <a:pt x="21438" y="3299"/>
                  </a:cubicBezTo>
                  <a:cubicBezTo>
                    <a:pt x="21540" y="2497"/>
                    <a:pt x="21436" y="1496"/>
                    <a:pt x="21200" y="971"/>
                  </a:cubicBezTo>
                  <a:cubicBezTo>
                    <a:pt x="21146" y="851"/>
                    <a:pt x="21104" y="720"/>
                    <a:pt x="21104" y="689"/>
                  </a:cubicBezTo>
                  <a:cubicBezTo>
                    <a:pt x="21104" y="658"/>
                    <a:pt x="21070" y="601"/>
                    <a:pt x="21028" y="564"/>
                  </a:cubicBezTo>
                  <a:cubicBezTo>
                    <a:pt x="20629" y="216"/>
                    <a:pt x="20469" y="121"/>
                    <a:pt x="20207" y="49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pic>
        <p:nvPicPr>
          <p:cNvPr id="134" name="Picture 212"/>
          <p:cNvPicPr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1224475" y="6399933"/>
            <a:ext cx="1679119" cy="496855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sp>
        <p:nvSpPr>
          <p:cNvPr id="136" name="Shape 217"/>
          <p:cNvSpPr>
            <a:spLocks noChangeArrowheads="1"/>
          </p:cNvSpPr>
          <p:nvPr/>
        </p:nvSpPr>
        <p:spPr bwMode="auto">
          <a:xfrm>
            <a:off x="10083815" y="8325239"/>
            <a:ext cx="3904198" cy="71617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6799" tIns="46799" rIns="46799" bIns="46799"/>
          <a:lstStyle>
            <a:lvl1pPr algn="ctr" eaLnBrk="0" hangingPunct="0"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marL="742950" indent="-285750" algn="ctr" eaLnBrk="0" hangingPunct="0"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marL="1143000" indent="-228600" algn="ctr" eaLnBrk="0" hangingPunct="0"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marL="1600200" indent="-228600" algn="ctr" eaLnBrk="0" hangingPunct="0"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marL="2057400" indent="-228600" algn="ctr" eaLnBrk="0" hangingPunct="0"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eaLnBrk="1"/>
            <a:r>
              <a:rPr lang="en-US" sz="3600" b="1" dirty="0" err="1">
                <a:solidFill>
                  <a:srgbClr val="FFFEF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Camada</a:t>
            </a:r>
            <a:r>
              <a:rPr lang="en-US" sz="3600" b="1" dirty="0">
                <a:solidFill>
                  <a:srgbClr val="FFFEF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de </a:t>
            </a:r>
            <a:r>
              <a:rPr lang="en-US" sz="3600" b="1" dirty="0" err="1">
                <a:solidFill>
                  <a:srgbClr val="FFFEF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Rede</a:t>
            </a:r>
            <a:endParaRPr lang="en-US" sz="3600" b="1" dirty="0">
              <a:solidFill>
                <a:srgbClr val="FFFEF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7" name="Group 220"/>
          <p:cNvGrpSpPr>
            <a:grpSpLocks/>
          </p:cNvGrpSpPr>
          <p:nvPr/>
        </p:nvGrpSpPr>
        <p:grpSpPr bwMode="auto">
          <a:xfrm>
            <a:off x="15237036" y="8256042"/>
            <a:ext cx="1472400" cy="1018800"/>
            <a:chOff x="0" y="0"/>
            <a:chExt cx="1020718" cy="586326"/>
          </a:xfrm>
        </p:grpSpPr>
        <p:sp>
          <p:nvSpPr>
            <p:cNvPr id="155" name="Shape 218"/>
            <p:cNvSpPr/>
            <p:nvPr/>
          </p:nvSpPr>
          <p:spPr>
            <a:xfrm>
              <a:off x="-95" y="-416"/>
              <a:ext cx="1020680" cy="585830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56" name="tango_mail_reply_sender_115909.jpg"/>
            <p:cNvPicPr>
              <a:picLocks noChangeAspect="1"/>
            </p:cNvPicPr>
            <p:nvPr/>
          </p:nvPicPr>
          <p:blipFill>
            <a:blip r:embed="rId30">
              <a:extLst/>
            </a:blip>
            <a:srcRect l="4560" t="12507" b="6320"/>
            <a:stretch>
              <a:fillRect/>
            </a:stretch>
          </p:blipFill>
          <p:spPr>
            <a:xfrm>
              <a:off x="198125" y="63953"/>
              <a:ext cx="614193" cy="522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562" extrusionOk="0">
                  <a:moveTo>
                    <a:pt x="1802" y="13"/>
                  </a:moveTo>
                  <a:cubicBezTo>
                    <a:pt x="1744" y="24"/>
                    <a:pt x="1708" y="64"/>
                    <a:pt x="1719" y="95"/>
                  </a:cubicBezTo>
                  <a:cubicBezTo>
                    <a:pt x="1729" y="126"/>
                    <a:pt x="1749" y="175"/>
                    <a:pt x="1760" y="209"/>
                  </a:cubicBezTo>
                  <a:cubicBezTo>
                    <a:pt x="1771" y="244"/>
                    <a:pt x="1768" y="3066"/>
                    <a:pt x="1760" y="6484"/>
                  </a:cubicBezTo>
                  <a:lnTo>
                    <a:pt x="1746" y="12709"/>
                  </a:lnTo>
                  <a:lnTo>
                    <a:pt x="1511" y="12807"/>
                  </a:lnTo>
                  <a:cubicBezTo>
                    <a:pt x="1380" y="12862"/>
                    <a:pt x="1250" y="12915"/>
                    <a:pt x="1219" y="12938"/>
                  </a:cubicBezTo>
                  <a:cubicBezTo>
                    <a:pt x="1189" y="12962"/>
                    <a:pt x="1074" y="13021"/>
                    <a:pt x="956" y="13070"/>
                  </a:cubicBezTo>
                  <a:cubicBezTo>
                    <a:pt x="838" y="13118"/>
                    <a:pt x="602" y="13283"/>
                    <a:pt x="443" y="13430"/>
                  </a:cubicBezTo>
                  <a:cubicBezTo>
                    <a:pt x="-47" y="13882"/>
                    <a:pt x="-139" y="14468"/>
                    <a:pt x="207" y="14921"/>
                  </a:cubicBezTo>
                  <a:cubicBezTo>
                    <a:pt x="702" y="15567"/>
                    <a:pt x="1611" y="15946"/>
                    <a:pt x="3105" y="16100"/>
                  </a:cubicBezTo>
                  <a:cubicBezTo>
                    <a:pt x="3294" y="16120"/>
                    <a:pt x="3962" y="16144"/>
                    <a:pt x="4602" y="16166"/>
                  </a:cubicBezTo>
                  <a:cubicBezTo>
                    <a:pt x="5242" y="16188"/>
                    <a:pt x="5804" y="16223"/>
                    <a:pt x="5836" y="16248"/>
                  </a:cubicBezTo>
                  <a:cubicBezTo>
                    <a:pt x="5868" y="16272"/>
                    <a:pt x="5889" y="16384"/>
                    <a:pt x="5892" y="16493"/>
                  </a:cubicBezTo>
                  <a:cubicBezTo>
                    <a:pt x="5894" y="16602"/>
                    <a:pt x="5916" y="16719"/>
                    <a:pt x="5947" y="16756"/>
                  </a:cubicBezTo>
                  <a:cubicBezTo>
                    <a:pt x="5978" y="16792"/>
                    <a:pt x="6016" y="16862"/>
                    <a:pt x="6016" y="16903"/>
                  </a:cubicBezTo>
                  <a:cubicBezTo>
                    <a:pt x="6016" y="16983"/>
                    <a:pt x="6239" y="17326"/>
                    <a:pt x="6405" y="17493"/>
                  </a:cubicBezTo>
                  <a:cubicBezTo>
                    <a:pt x="6750" y="17840"/>
                    <a:pt x="6861" y="17920"/>
                    <a:pt x="7098" y="18066"/>
                  </a:cubicBezTo>
                  <a:cubicBezTo>
                    <a:pt x="7560" y="18350"/>
                    <a:pt x="7808" y="18492"/>
                    <a:pt x="7874" y="18492"/>
                  </a:cubicBezTo>
                  <a:cubicBezTo>
                    <a:pt x="7910" y="18492"/>
                    <a:pt x="8006" y="18527"/>
                    <a:pt x="8082" y="18574"/>
                  </a:cubicBezTo>
                  <a:cubicBezTo>
                    <a:pt x="8158" y="18621"/>
                    <a:pt x="8342" y="18695"/>
                    <a:pt x="8498" y="18738"/>
                  </a:cubicBezTo>
                  <a:cubicBezTo>
                    <a:pt x="8654" y="18780"/>
                    <a:pt x="8847" y="18838"/>
                    <a:pt x="8914" y="18869"/>
                  </a:cubicBezTo>
                  <a:cubicBezTo>
                    <a:pt x="8981" y="18899"/>
                    <a:pt x="9084" y="18934"/>
                    <a:pt x="9150" y="18934"/>
                  </a:cubicBezTo>
                  <a:cubicBezTo>
                    <a:pt x="9397" y="18934"/>
                    <a:pt x="10117" y="19191"/>
                    <a:pt x="10203" y="19311"/>
                  </a:cubicBezTo>
                  <a:cubicBezTo>
                    <a:pt x="10252" y="19378"/>
                    <a:pt x="10309" y="19426"/>
                    <a:pt x="10342" y="19426"/>
                  </a:cubicBezTo>
                  <a:cubicBezTo>
                    <a:pt x="10375" y="19426"/>
                    <a:pt x="10421" y="19470"/>
                    <a:pt x="10439" y="19524"/>
                  </a:cubicBezTo>
                  <a:cubicBezTo>
                    <a:pt x="10463" y="19599"/>
                    <a:pt x="10516" y="19619"/>
                    <a:pt x="10647" y="19590"/>
                  </a:cubicBezTo>
                  <a:cubicBezTo>
                    <a:pt x="10788" y="19558"/>
                    <a:pt x="10831" y="19577"/>
                    <a:pt x="10897" y="19688"/>
                  </a:cubicBezTo>
                  <a:cubicBezTo>
                    <a:pt x="10941" y="19763"/>
                    <a:pt x="10958" y="19847"/>
                    <a:pt x="10938" y="19885"/>
                  </a:cubicBezTo>
                  <a:cubicBezTo>
                    <a:pt x="10854" y="20043"/>
                    <a:pt x="10876" y="20182"/>
                    <a:pt x="10980" y="20163"/>
                  </a:cubicBezTo>
                  <a:cubicBezTo>
                    <a:pt x="11037" y="20153"/>
                    <a:pt x="11098" y="20121"/>
                    <a:pt x="11118" y="20097"/>
                  </a:cubicBezTo>
                  <a:cubicBezTo>
                    <a:pt x="11182" y="20023"/>
                    <a:pt x="11340" y="20235"/>
                    <a:pt x="11312" y="20360"/>
                  </a:cubicBezTo>
                  <a:cubicBezTo>
                    <a:pt x="11291" y="20455"/>
                    <a:pt x="11315" y="20484"/>
                    <a:pt x="11423" y="20474"/>
                  </a:cubicBezTo>
                  <a:cubicBezTo>
                    <a:pt x="11498" y="20467"/>
                    <a:pt x="11562" y="20478"/>
                    <a:pt x="11562" y="20507"/>
                  </a:cubicBezTo>
                  <a:cubicBezTo>
                    <a:pt x="11562" y="20536"/>
                    <a:pt x="11598" y="20597"/>
                    <a:pt x="11645" y="20638"/>
                  </a:cubicBezTo>
                  <a:cubicBezTo>
                    <a:pt x="11693" y="20679"/>
                    <a:pt x="11726" y="20795"/>
                    <a:pt x="11728" y="20900"/>
                  </a:cubicBezTo>
                  <a:cubicBezTo>
                    <a:pt x="11731" y="21005"/>
                    <a:pt x="11766" y="21097"/>
                    <a:pt x="11798" y="21097"/>
                  </a:cubicBezTo>
                  <a:cubicBezTo>
                    <a:pt x="11901" y="21097"/>
                    <a:pt x="12240" y="21313"/>
                    <a:pt x="12366" y="21457"/>
                  </a:cubicBezTo>
                  <a:cubicBezTo>
                    <a:pt x="12487" y="21596"/>
                    <a:pt x="12484" y="21594"/>
                    <a:pt x="12560" y="21474"/>
                  </a:cubicBezTo>
                  <a:cubicBezTo>
                    <a:pt x="12615" y="21386"/>
                    <a:pt x="12644" y="21121"/>
                    <a:pt x="12657" y="20556"/>
                  </a:cubicBezTo>
                  <a:cubicBezTo>
                    <a:pt x="12681" y="19554"/>
                    <a:pt x="12795" y="19222"/>
                    <a:pt x="13101" y="19246"/>
                  </a:cubicBezTo>
                  <a:cubicBezTo>
                    <a:pt x="13171" y="19251"/>
                    <a:pt x="13331" y="19236"/>
                    <a:pt x="13448" y="19196"/>
                  </a:cubicBezTo>
                  <a:cubicBezTo>
                    <a:pt x="13564" y="19157"/>
                    <a:pt x="13769" y="19115"/>
                    <a:pt x="13905" y="19115"/>
                  </a:cubicBezTo>
                  <a:cubicBezTo>
                    <a:pt x="14042" y="19114"/>
                    <a:pt x="14164" y="19083"/>
                    <a:pt x="14182" y="19049"/>
                  </a:cubicBezTo>
                  <a:cubicBezTo>
                    <a:pt x="14200" y="19015"/>
                    <a:pt x="14275" y="18983"/>
                    <a:pt x="14349" y="18983"/>
                  </a:cubicBezTo>
                  <a:cubicBezTo>
                    <a:pt x="14705" y="18983"/>
                    <a:pt x="15929" y="18570"/>
                    <a:pt x="16498" y="18246"/>
                  </a:cubicBezTo>
                  <a:cubicBezTo>
                    <a:pt x="17201" y="17846"/>
                    <a:pt x="17728" y="17341"/>
                    <a:pt x="17856" y="16936"/>
                  </a:cubicBezTo>
                  <a:cubicBezTo>
                    <a:pt x="17895" y="16815"/>
                    <a:pt x="17959" y="16629"/>
                    <a:pt x="17995" y="16526"/>
                  </a:cubicBezTo>
                  <a:cubicBezTo>
                    <a:pt x="18031" y="16423"/>
                    <a:pt x="18077" y="16285"/>
                    <a:pt x="18092" y="16231"/>
                  </a:cubicBezTo>
                  <a:cubicBezTo>
                    <a:pt x="18113" y="16155"/>
                    <a:pt x="18281" y="16121"/>
                    <a:pt x="18868" y="16035"/>
                  </a:cubicBezTo>
                  <a:cubicBezTo>
                    <a:pt x="20018" y="15866"/>
                    <a:pt x="20797" y="15480"/>
                    <a:pt x="21225" y="14888"/>
                  </a:cubicBezTo>
                  <a:cubicBezTo>
                    <a:pt x="21425" y="14612"/>
                    <a:pt x="21461" y="14537"/>
                    <a:pt x="21461" y="14298"/>
                  </a:cubicBezTo>
                  <a:cubicBezTo>
                    <a:pt x="21461" y="14067"/>
                    <a:pt x="21415" y="13965"/>
                    <a:pt x="21253" y="13741"/>
                  </a:cubicBezTo>
                  <a:cubicBezTo>
                    <a:pt x="20991" y="13380"/>
                    <a:pt x="20615" y="13098"/>
                    <a:pt x="20075" y="12873"/>
                  </a:cubicBezTo>
                  <a:lnTo>
                    <a:pt x="19631" y="12693"/>
                  </a:lnTo>
                  <a:lnTo>
                    <a:pt x="19603" y="10039"/>
                  </a:lnTo>
                  <a:cubicBezTo>
                    <a:pt x="19553" y="5910"/>
                    <a:pt x="19540" y="687"/>
                    <a:pt x="19589" y="652"/>
                  </a:cubicBezTo>
                  <a:cubicBezTo>
                    <a:pt x="19639" y="615"/>
                    <a:pt x="19634" y="454"/>
                    <a:pt x="19575" y="291"/>
                  </a:cubicBezTo>
                  <a:cubicBezTo>
                    <a:pt x="19554" y="231"/>
                    <a:pt x="19547" y="141"/>
                    <a:pt x="19562" y="95"/>
                  </a:cubicBezTo>
                  <a:cubicBezTo>
                    <a:pt x="19577" y="49"/>
                    <a:pt x="19567" y="16"/>
                    <a:pt x="19534" y="13"/>
                  </a:cubicBezTo>
                  <a:cubicBezTo>
                    <a:pt x="19338" y="-4"/>
                    <a:pt x="1889" y="-4"/>
                    <a:pt x="1802" y="13"/>
                  </a:cubicBezTo>
                  <a:close/>
                  <a:moveTo>
                    <a:pt x="12865" y="20786"/>
                  </a:moveTo>
                  <a:cubicBezTo>
                    <a:pt x="12848" y="20736"/>
                    <a:pt x="12840" y="20762"/>
                    <a:pt x="12838" y="20835"/>
                  </a:cubicBezTo>
                  <a:cubicBezTo>
                    <a:pt x="12835" y="20901"/>
                    <a:pt x="12848" y="20937"/>
                    <a:pt x="12865" y="20917"/>
                  </a:cubicBezTo>
                  <a:cubicBezTo>
                    <a:pt x="12883" y="20896"/>
                    <a:pt x="12881" y="20831"/>
                    <a:pt x="12865" y="20786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38" name="Group 223"/>
          <p:cNvGrpSpPr>
            <a:grpSpLocks/>
          </p:cNvGrpSpPr>
          <p:nvPr/>
        </p:nvGrpSpPr>
        <p:grpSpPr bwMode="auto">
          <a:xfrm>
            <a:off x="15264578" y="7063336"/>
            <a:ext cx="1472345" cy="1061537"/>
            <a:chOff x="-95" y="0"/>
            <a:chExt cx="1020680" cy="860665"/>
          </a:xfrm>
        </p:grpSpPr>
        <p:sp>
          <p:nvSpPr>
            <p:cNvPr id="153" name="Shape 221"/>
            <p:cNvSpPr/>
            <p:nvPr/>
          </p:nvSpPr>
          <p:spPr>
            <a:xfrm>
              <a:off x="-95" y="146297"/>
              <a:ext cx="1020680" cy="714368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54" name="plug2.jpg"/>
            <p:cNvPicPr>
              <a:picLocks noChangeAspect="1"/>
            </p:cNvPicPr>
            <p:nvPr/>
          </p:nvPicPr>
          <p:blipFill>
            <a:blip r:embed="rId31">
              <a:extLst/>
            </a:blip>
            <a:srcRect l="148" t="31" b="106"/>
            <a:stretch>
              <a:fillRect/>
            </a:stretch>
          </p:blipFill>
          <p:spPr>
            <a:xfrm>
              <a:off x="76231" y="0"/>
              <a:ext cx="749220" cy="74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3" y="0"/>
                  </a:moveTo>
                  <a:lnTo>
                    <a:pt x="1236" y="92"/>
                  </a:lnTo>
                  <a:cubicBezTo>
                    <a:pt x="1430" y="184"/>
                    <a:pt x="1994" y="432"/>
                    <a:pt x="3009" y="869"/>
                  </a:cubicBezTo>
                  <a:cubicBezTo>
                    <a:pt x="4444" y="1489"/>
                    <a:pt x="5154" y="1853"/>
                    <a:pt x="5697" y="2265"/>
                  </a:cubicBezTo>
                  <a:cubicBezTo>
                    <a:pt x="5974" y="2475"/>
                    <a:pt x="6387" y="2920"/>
                    <a:pt x="6475" y="3100"/>
                  </a:cubicBezTo>
                  <a:cubicBezTo>
                    <a:pt x="6501" y="3153"/>
                    <a:pt x="6545" y="3233"/>
                    <a:pt x="6578" y="3283"/>
                  </a:cubicBezTo>
                  <a:cubicBezTo>
                    <a:pt x="6639" y="3374"/>
                    <a:pt x="6799" y="3729"/>
                    <a:pt x="6933" y="4096"/>
                  </a:cubicBezTo>
                  <a:cubicBezTo>
                    <a:pt x="7198" y="4821"/>
                    <a:pt x="7329" y="5063"/>
                    <a:pt x="7665" y="5423"/>
                  </a:cubicBezTo>
                  <a:cubicBezTo>
                    <a:pt x="7814" y="5582"/>
                    <a:pt x="7894" y="5698"/>
                    <a:pt x="7894" y="5743"/>
                  </a:cubicBezTo>
                  <a:cubicBezTo>
                    <a:pt x="7894" y="5782"/>
                    <a:pt x="7948" y="5886"/>
                    <a:pt x="8008" y="5972"/>
                  </a:cubicBezTo>
                  <a:cubicBezTo>
                    <a:pt x="8068" y="6058"/>
                    <a:pt x="8203" y="6249"/>
                    <a:pt x="8306" y="6395"/>
                  </a:cubicBezTo>
                  <a:lnTo>
                    <a:pt x="8489" y="6658"/>
                  </a:lnTo>
                  <a:lnTo>
                    <a:pt x="8329" y="6807"/>
                  </a:lnTo>
                  <a:lnTo>
                    <a:pt x="8169" y="6956"/>
                  </a:lnTo>
                  <a:lnTo>
                    <a:pt x="8214" y="7219"/>
                  </a:lnTo>
                  <a:lnTo>
                    <a:pt x="8260" y="7494"/>
                  </a:lnTo>
                  <a:lnTo>
                    <a:pt x="8066" y="7631"/>
                  </a:lnTo>
                  <a:cubicBezTo>
                    <a:pt x="7836" y="7804"/>
                    <a:pt x="7795" y="7857"/>
                    <a:pt x="7814" y="7928"/>
                  </a:cubicBezTo>
                  <a:cubicBezTo>
                    <a:pt x="7833" y="8000"/>
                    <a:pt x="7781" y="8034"/>
                    <a:pt x="7722" y="7986"/>
                  </a:cubicBezTo>
                  <a:cubicBezTo>
                    <a:pt x="7661" y="7934"/>
                    <a:pt x="7593" y="7962"/>
                    <a:pt x="7196" y="8260"/>
                  </a:cubicBezTo>
                  <a:cubicBezTo>
                    <a:pt x="6565" y="8735"/>
                    <a:pt x="6508" y="8770"/>
                    <a:pt x="6407" y="8626"/>
                  </a:cubicBezTo>
                  <a:cubicBezTo>
                    <a:pt x="6068" y="8147"/>
                    <a:pt x="5796" y="7951"/>
                    <a:pt x="5457" y="7951"/>
                  </a:cubicBezTo>
                  <a:cubicBezTo>
                    <a:pt x="5266" y="7951"/>
                    <a:pt x="5068" y="8026"/>
                    <a:pt x="4908" y="8157"/>
                  </a:cubicBezTo>
                  <a:cubicBezTo>
                    <a:pt x="4627" y="8387"/>
                    <a:pt x="4611" y="8616"/>
                    <a:pt x="4828" y="9130"/>
                  </a:cubicBezTo>
                  <a:cubicBezTo>
                    <a:pt x="4907" y="9316"/>
                    <a:pt x="4974" y="9508"/>
                    <a:pt x="4988" y="9564"/>
                  </a:cubicBezTo>
                  <a:cubicBezTo>
                    <a:pt x="5002" y="9621"/>
                    <a:pt x="5038" y="9691"/>
                    <a:pt x="5057" y="9713"/>
                  </a:cubicBezTo>
                  <a:cubicBezTo>
                    <a:pt x="5098" y="9763"/>
                    <a:pt x="4959" y="9889"/>
                    <a:pt x="4542" y="10205"/>
                  </a:cubicBezTo>
                  <a:cubicBezTo>
                    <a:pt x="4386" y="10323"/>
                    <a:pt x="4247" y="10443"/>
                    <a:pt x="4233" y="10468"/>
                  </a:cubicBezTo>
                  <a:cubicBezTo>
                    <a:pt x="4218" y="10495"/>
                    <a:pt x="4231" y="10544"/>
                    <a:pt x="4256" y="10594"/>
                  </a:cubicBezTo>
                  <a:cubicBezTo>
                    <a:pt x="4280" y="10641"/>
                    <a:pt x="4351" y="10786"/>
                    <a:pt x="4416" y="10914"/>
                  </a:cubicBezTo>
                  <a:cubicBezTo>
                    <a:pt x="4482" y="11043"/>
                    <a:pt x="4571" y="11177"/>
                    <a:pt x="4611" y="11212"/>
                  </a:cubicBezTo>
                  <a:lnTo>
                    <a:pt x="4679" y="11281"/>
                  </a:lnTo>
                  <a:lnTo>
                    <a:pt x="4496" y="11429"/>
                  </a:lnTo>
                  <a:cubicBezTo>
                    <a:pt x="4393" y="11512"/>
                    <a:pt x="4306" y="11589"/>
                    <a:pt x="4313" y="11601"/>
                  </a:cubicBezTo>
                  <a:cubicBezTo>
                    <a:pt x="4571" y="12044"/>
                    <a:pt x="4714" y="12312"/>
                    <a:pt x="4714" y="12379"/>
                  </a:cubicBezTo>
                  <a:cubicBezTo>
                    <a:pt x="4712" y="12484"/>
                    <a:pt x="4551" y="12674"/>
                    <a:pt x="3947" y="13306"/>
                  </a:cubicBezTo>
                  <a:cubicBezTo>
                    <a:pt x="3546" y="13725"/>
                    <a:pt x="3496" y="13800"/>
                    <a:pt x="3512" y="13866"/>
                  </a:cubicBezTo>
                  <a:cubicBezTo>
                    <a:pt x="3529" y="13932"/>
                    <a:pt x="3499" y="13963"/>
                    <a:pt x="3295" y="14129"/>
                  </a:cubicBezTo>
                  <a:cubicBezTo>
                    <a:pt x="2706" y="14611"/>
                    <a:pt x="2117" y="14904"/>
                    <a:pt x="892" y="15331"/>
                  </a:cubicBezTo>
                  <a:cubicBezTo>
                    <a:pt x="618" y="15426"/>
                    <a:pt x="299" y="15549"/>
                    <a:pt x="183" y="15594"/>
                  </a:cubicBezTo>
                  <a:lnTo>
                    <a:pt x="0" y="15662"/>
                  </a:lnTo>
                  <a:cubicBezTo>
                    <a:pt x="6" y="15720"/>
                    <a:pt x="14" y="15746"/>
                    <a:pt x="23" y="15742"/>
                  </a:cubicBezTo>
                  <a:cubicBezTo>
                    <a:pt x="133" y="15698"/>
                    <a:pt x="649" y="15503"/>
                    <a:pt x="1258" y="15285"/>
                  </a:cubicBezTo>
                  <a:cubicBezTo>
                    <a:pt x="2225" y="14938"/>
                    <a:pt x="2774" y="14660"/>
                    <a:pt x="3489" y="14129"/>
                  </a:cubicBezTo>
                  <a:cubicBezTo>
                    <a:pt x="3608" y="14041"/>
                    <a:pt x="3626" y="14036"/>
                    <a:pt x="3684" y="14072"/>
                  </a:cubicBezTo>
                  <a:cubicBezTo>
                    <a:pt x="3740" y="14107"/>
                    <a:pt x="3763" y="14103"/>
                    <a:pt x="3787" y="14061"/>
                  </a:cubicBezTo>
                  <a:cubicBezTo>
                    <a:pt x="3802" y="14033"/>
                    <a:pt x="3833" y="14003"/>
                    <a:pt x="3856" y="14003"/>
                  </a:cubicBezTo>
                  <a:cubicBezTo>
                    <a:pt x="3917" y="14003"/>
                    <a:pt x="4102" y="13913"/>
                    <a:pt x="4130" y="13866"/>
                  </a:cubicBezTo>
                  <a:cubicBezTo>
                    <a:pt x="4144" y="13843"/>
                    <a:pt x="4179" y="13820"/>
                    <a:pt x="4210" y="13820"/>
                  </a:cubicBezTo>
                  <a:cubicBezTo>
                    <a:pt x="4242" y="13820"/>
                    <a:pt x="4280" y="13800"/>
                    <a:pt x="4290" y="13775"/>
                  </a:cubicBezTo>
                  <a:cubicBezTo>
                    <a:pt x="4300" y="13749"/>
                    <a:pt x="4336" y="13729"/>
                    <a:pt x="4370" y="13729"/>
                  </a:cubicBezTo>
                  <a:cubicBezTo>
                    <a:pt x="4404" y="13729"/>
                    <a:pt x="4440" y="13711"/>
                    <a:pt x="4450" y="13694"/>
                  </a:cubicBezTo>
                  <a:cubicBezTo>
                    <a:pt x="4460" y="13678"/>
                    <a:pt x="4541" y="13635"/>
                    <a:pt x="4633" y="13592"/>
                  </a:cubicBezTo>
                  <a:cubicBezTo>
                    <a:pt x="4726" y="13548"/>
                    <a:pt x="4806" y="13493"/>
                    <a:pt x="4817" y="13466"/>
                  </a:cubicBezTo>
                  <a:cubicBezTo>
                    <a:pt x="4827" y="13438"/>
                    <a:pt x="4855" y="13420"/>
                    <a:pt x="4874" y="13431"/>
                  </a:cubicBezTo>
                  <a:cubicBezTo>
                    <a:pt x="4892" y="13443"/>
                    <a:pt x="4932" y="13427"/>
                    <a:pt x="4965" y="13397"/>
                  </a:cubicBezTo>
                  <a:cubicBezTo>
                    <a:pt x="4999" y="13367"/>
                    <a:pt x="5022" y="13352"/>
                    <a:pt x="5022" y="13363"/>
                  </a:cubicBezTo>
                  <a:cubicBezTo>
                    <a:pt x="5022" y="13373"/>
                    <a:pt x="5119" y="13330"/>
                    <a:pt x="5228" y="13271"/>
                  </a:cubicBezTo>
                  <a:cubicBezTo>
                    <a:pt x="5338" y="13212"/>
                    <a:pt x="5431" y="13168"/>
                    <a:pt x="5446" y="13168"/>
                  </a:cubicBezTo>
                  <a:cubicBezTo>
                    <a:pt x="5461" y="13168"/>
                    <a:pt x="5605" y="13313"/>
                    <a:pt x="5766" y="13489"/>
                  </a:cubicBezTo>
                  <a:cubicBezTo>
                    <a:pt x="5928" y="13665"/>
                    <a:pt x="6074" y="13804"/>
                    <a:pt x="6086" y="13809"/>
                  </a:cubicBezTo>
                  <a:cubicBezTo>
                    <a:pt x="6099" y="13814"/>
                    <a:pt x="6205" y="13743"/>
                    <a:pt x="6315" y="13649"/>
                  </a:cubicBezTo>
                  <a:lnTo>
                    <a:pt x="6510" y="13477"/>
                  </a:lnTo>
                  <a:lnTo>
                    <a:pt x="6887" y="13878"/>
                  </a:lnTo>
                  <a:cubicBezTo>
                    <a:pt x="7096" y="14095"/>
                    <a:pt x="7294" y="14304"/>
                    <a:pt x="7322" y="14347"/>
                  </a:cubicBezTo>
                  <a:cubicBezTo>
                    <a:pt x="7351" y="14390"/>
                    <a:pt x="7476" y="14546"/>
                    <a:pt x="7597" y="14690"/>
                  </a:cubicBezTo>
                  <a:cubicBezTo>
                    <a:pt x="7718" y="14834"/>
                    <a:pt x="7820" y="14983"/>
                    <a:pt x="7825" y="15022"/>
                  </a:cubicBezTo>
                  <a:cubicBezTo>
                    <a:pt x="7833" y="15078"/>
                    <a:pt x="7775" y="15140"/>
                    <a:pt x="7551" y="15319"/>
                  </a:cubicBezTo>
                  <a:cubicBezTo>
                    <a:pt x="7059" y="15711"/>
                    <a:pt x="6922" y="15935"/>
                    <a:pt x="6922" y="16303"/>
                  </a:cubicBezTo>
                  <a:cubicBezTo>
                    <a:pt x="6922" y="16551"/>
                    <a:pt x="6968" y="16669"/>
                    <a:pt x="7208" y="17024"/>
                  </a:cubicBezTo>
                  <a:cubicBezTo>
                    <a:pt x="7326" y="17199"/>
                    <a:pt x="7379" y="17250"/>
                    <a:pt x="7517" y="17321"/>
                  </a:cubicBezTo>
                  <a:cubicBezTo>
                    <a:pt x="7668" y="17399"/>
                    <a:pt x="7724" y="17413"/>
                    <a:pt x="7917" y="17401"/>
                  </a:cubicBezTo>
                  <a:cubicBezTo>
                    <a:pt x="8239" y="17382"/>
                    <a:pt x="8401" y="17277"/>
                    <a:pt x="8821" y="16864"/>
                  </a:cubicBezTo>
                  <a:lnTo>
                    <a:pt x="9175" y="16520"/>
                  </a:lnTo>
                  <a:lnTo>
                    <a:pt x="9393" y="16761"/>
                  </a:lnTo>
                  <a:cubicBezTo>
                    <a:pt x="9510" y="16888"/>
                    <a:pt x="9733" y="17141"/>
                    <a:pt x="9896" y="17321"/>
                  </a:cubicBezTo>
                  <a:cubicBezTo>
                    <a:pt x="10060" y="17501"/>
                    <a:pt x="10215" y="17648"/>
                    <a:pt x="10239" y="17653"/>
                  </a:cubicBezTo>
                  <a:cubicBezTo>
                    <a:pt x="10264" y="17658"/>
                    <a:pt x="10442" y="17516"/>
                    <a:pt x="10640" y="17344"/>
                  </a:cubicBezTo>
                  <a:cubicBezTo>
                    <a:pt x="10837" y="17172"/>
                    <a:pt x="11021" y="17035"/>
                    <a:pt x="11040" y="17035"/>
                  </a:cubicBezTo>
                  <a:cubicBezTo>
                    <a:pt x="11059" y="17035"/>
                    <a:pt x="11160" y="17115"/>
                    <a:pt x="11269" y="17218"/>
                  </a:cubicBezTo>
                  <a:cubicBezTo>
                    <a:pt x="11378" y="17321"/>
                    <a:pt x="11483" y="17413"/>
                    <a:pt x="11498" y="17413"/>
                  </a:cubicBezTo>
                  <a:cubicBezTo>
                    <a:pt x="11520" y="17413"/>
                    <a:pt x="11828" y="17125"/>
                    <a:pt x="11933" y="17012"/>
                  </a:cubicBezTo>
                  <a:cubicBezTo>
                    <a:pt x="11950" y="16993"/>
                    <a:pt x="12017" y="16945"/>
                    <a:pt x="12081" y="16898"/>
                  </a:cubicBezTo>
                  <a:lnTo>
                    <a:pt x="12207" y="16806"/>
                  </a:lnTo>
                  <a:lnTo>
                    <a:pt x="12322" y="16898"/>
                  </a:lnTo>
                  <a:cubicBezTo>
                    <a:pt x="12460" y="17001"/>
                    <a:pt x="12623" y="17131"/>
                    <a:pt x="13122" y="17550"/>
                  </a:cubicBezTo>
                  <a:cubicBezTo>
                    <a:pt x="13326" y="17721"/>
                    <a:pt x="13525" y="17887"/>
                    <a:pt x="13569" y="17916"/>
                  </a:cubicBezTo>
                  <a:cubicBezTo>
                    <a:pt x="13612" y="17945"/>
                    <a:pt x="13661" y="17982"/>
                    <a:pt x="13672" y="17996"/>
                  </a:cubicBezTo>
                  <a:cubicBezTo>
                    <a:pt x="13730" y="18076"/>
                    <a:pt x="13800" y="18101"/>
                    <a:pt x="13843" y="18065"/>
                  </a:cubicBezTo>
                  <a:cubicBezTo>
                    <a:pt x="13903" y="18015"/>
                    <a:pt x="14065" y="18167"/>
                    <a:pt x="14369" y="18545"/>
                  </a:cubicBezTo>
                  <a:cubicBezTo>
                    <a:pt x="14911" y="19219"/>
                    <a:pt x="15151" y="19707"/>
                    <a:pt x="15697" y="21222"/>
                  </a:cubicBezTo>
                  <a:cubicBezTo>
                    <a:pt x="15763" y="21408"/>
                    <a:pt x="15835" y="21572"/>
                    <a:pt x="15845" y="21589"/>
                  </a:cubicBezTo>
                  <a:cubicBezTo>
                    <a:pt x="15846" y="21590"/>
                    <a:pt x="15928" y="21599"/>
                    <a:pt x="15937" y="21600"/>
                  </a:cubicBezTo>
                  <a:lnTo>
                    <a:pt x="15914" y="21543"/>
                  </a:lnTo>
                  <a:cubicBezTo>
                    <a:pt x="15900" y="21496"/>
                    <a:pt x="15858" y="21354"/>
                    <a:pt x="15811" y="21234"/>
                  </a:cubicBezTo>
                  <a:cubicBezTo>
                    <a:pt x="15764" y="21114"/>
                    <a:pt x="15693" y="20942"/>
                    <a:pt x="15662" y="20856"/>
                  </a:cubicBezTo>
                  <a:cubicBezTo>
                    <a:pt x="15549" y="20543"/>
                    <a:pt x="15411" y="20173"/>
                    <a:pt x="15353" y="20044"/>
                  </a:cubicBezTo>
                  <a:cubicBezTo>
                    <a:pt x="15321" y="19971"/>
                    <a:pt x="15296" y="19903"/>
                    <a:pt x="15296" y="19895"/>
                  </a:cubicBezTo>
                  <a:cubicBezTo>
                    <a:pt x="15296" y="19870"/>
                    <a:pt x="15010" y="19289"/>
                    <a:pt x="14930" y="19152"/>
                  </a:cubicBezTo>
                  <a:cubicBezTo>
                    <a:pt x="14807" y="18940"/>
                    <a:pt x="14546" y="18569"/>
                    <a:pt x="14461" y="18477"/>
                  </a:cubicBezTo>
                  <a:cubicBezTo>
                    <a:pt x="14167" y="18158"/>
                    <a:pt x="14022" y="17944"/>
                    <a:pt x="14038" y="17882"/>
                  </a:cubicBezTo>
                  <a:cubicBezTo>
                    <a:pt x="14050" y="17834"/>
                    <a:pt x="13980" y="17717"/>
                    <a:pt x="13786" y="17436"/>
                  </a:cubicBezTo>
                  <a:cubicBezTo>
                    <a:pt x="13640" y="17223"/>
                    <a:pt x="13493" y="17023"/>
                    <a:pt x="13466" y="17001"/>
                  </a:cubicBezTo>
                  <a:cubicBezTo>
                    <a:pt x="13438" y="16978"/>
                    <a:pt x="13420" y="16947"/>
                    <a:pt x="13420" y="16932"/>
                  </a:cubicBezTo>
                  <a:cubicBezTo>
                    <a:pt x="13420" y="16917"/>
                    <a:pt x="13316" y="16758"/>
                    <a:pt x="13191" y="16578"/>
                  </a:cubicBezTo>
                  <a:cubicBezTo>
                    <a:pt x="13067" y="16397"/>
                    <a:pt x="12955" y="16235"/>
                    <a:pt x="12939" y="16211"/>
                  </a:cubicBezTo>
                  <a:cubicBezTo>
                    <a:pt x="12910" y="16168"/>
                    <a:pt x="12988" y="16068"/>
                    <a:pt x="13237" y="15822"/>
                  </a:cubicBezTo>
                  <a:cubicBezTo>
                    <a:pt x="13299" y="15761"/>
                    <a:pt x="13374" y="15651"/>
                    <a:pt x="13397" y="15582"/>
                  </a:cubicBezTo>
                  <a:cubicBezTo>
                    <a:pt x="13420" y="15514"/>
                    <a:pt x="13441" y="15450"/>
                    <a:pt x="13454" y="15433"/>
                  </a:cubicBezTo>
                  <a:cubicBezTo>
                    <a:pt x="13500" y="15379"/>
                    <a:pt x="13478" y="15316"/>
                    <a:pt x="13363" y="15159"/>
                  </a:cubicBezTo>
                  <a:lnTo>
                    <a:pt x="13248" y="14999"/>
                  </a:lnTo>
                  <a:lnTo>
                    <a:pt x="13443" y="14816"/>
                  </a:lnTo>
                  <a:cubicBezTo>
                    <a:pt x="13549" y="14716"/>
                    <a:pt x="13637" y="14616"/>
                    <a:pt x="13637" y="14598"/>
                  </a:cubicBezTo>
                  <a:cubicBezTo>
                    <a:pt x="13637" y="14584"/>
                    <a:pt x="13671" y="14564"/>
                    <a:pt x="13706" y="14541"/>
                  </a:cubicBezTo>
                  <a:cubicBezTo>
                    <a:pt x="13705" y="14522"/>
                    <a:pt x="13733" y="14494"/>
                    <a:pt x="13775" y="14472"/>
                  </a:cubicBezTo>
                  <a:cubicBezTo>
                    <a:pt x="13816" y="14450"/>
                    <a:pt x="14003" y="14292"/>
                    <a:pt x="14186" y="14129"/>
                  </a:cubicBezTo>
                  <a:cubicBezTo>
                    <a:pt x="14576" y="13783"/>
                    <a:pt x="14722" y="13690"/>
                    <a:pt x="14793" y="13729"/>
                  </a:cubicBezTo>
                  <a:cubicBezTo>
                    <a:pt x="14820" y="13744"/>
                    <a:pt x="14976" y="13883"/>
                    <a:pt x="15147" y="14038"/>
                  </a:cubicBezTo>
                  <a:cubicBezTo>
                    <a:pt x="15319" y="14193"/>
                    <a:pt x="15545" y="14356"/>
                    <a:pt x="15639" y="14404"/>
                  </a:cubicBezTo>
                  <a:cubicBezTo>
                    <a:pt x="15788" y="14479"/>
                    <a:pt x="15846" y="14488"/>
                    <a:pt x="16063" y="14484"/>
                  </a:cubicBezTo>
                  <a:cubicBezTo>
                    <a:pt x="16193" y="14482"/>
                    <a:pt x="16321" y="14478"/>
                    <a:pt x="16372" y="14472"/>
                  </a:cubicBezTo>
                  <a:cubicBezTo>
                    <a:pt x="16526" y="14410"/>
                    <a:pt x="16636" y="14280"/>
                    <a:pt x="16829" y="14003"/>
                  </a:cubicBezTo>
                  <a:cubicBezTo>
                    <a:pt x="17034" y="13711"/>
                    <a:pt x="17103" y="13554"/>
                    <a:pt x="17104" y="13351"/>
                  </a:cubicBezTo>
                  <a:cubicBezTo>
                    <a:pt x="17105" y="13041"/>
                    <a:pt x="16930" y="12780"/>
                    <a:pt x="16520" y="12447"/>
                  </a:cubicBezTo>
                  <a:cubicBezTo>
                    <a:pt x="16410" y="12358"/>
                    <a:pt x="16326" y="12260"/>
                    <a:pt x="16326" y="12242"/>
                  </a:cubicBezTo>
                  <a:cubicBezTo>
                    <a:pt x="16326" y="12223"/>
                    <a:pt x="16428" y="12108"/>
                    <a:pt x="16555" y="11978"/>
                  </a:cubicBezTo>
                  <a:cubicBezTo>
                    <a:pt x="16720" y="11810"/>
                    <a:pt x="16829" y="11662"/>
                    <a:pt x="16932" y="11464"/>
                  </a:cubicBezTo>
                  <a:cubicBezTo>
                    <a:pt x="17011" y="11312"/>
                    <a:pt x="17069" y="11163"/>
                    <a:pt x="17069" y="11132"/>
                  </a:cubicBezTo>
                  <a:cubicBezTo>
                    <a:pt x="17069" y="11101"/>
                    <a:pt x="16952" y="10971"/>
                    <a:pt x="16806" y="10834"/>
                  </a:cubicBezTo>
                  <a:cubicBezTo>
                    <a:pt x="16660" y="10698"/>
                    <a:pt x="16543" y="10568"/>
                    <a:pt x="16543" y="10548"/>
                  </a:cubicBezTo>
                  <a:cubicBezTo>
                    <a:pt x="16543" y="10528"/>
                    <a:pt x="16586" y="10416"/>
                    <a:pt x="16646" y="10297"/>
                  </a:cubicBezTo>
                  <a:lnTo>
                    <a:pt x="16761" y="10079"/>
                  </a:lnTo>
                  <a:lnTo>
                    <a:pt x="16520" y="9850"/>
                  </a:lnTo>
                  <a:lnTo>
                    <a:pt x="16292" y="9622"/>
                  </a:lnTo>
                  <a:lnTo>
                    <a:pt x="16658" y="9198"/>
                  </a:lnTo>
                  <a:cubicBezTo>
                    <a:pt x="16858" y="8967"/>
                    <a:pt x="17049" y="8722"/>
                    <a:pt x="17081" y="8649"/>
                  </a:cubicBezTo>
                  <a:cubicBezTo>
                    <a:pt x="17237" y="8299"/>
                    <a:pt x="17991" y="7881"/>
                    <a:pt x="18866" y="7665"/>
                  </a:cubicBezTo>
                  <a:cubicBezTo>
                    <a:pt x="19672" y="7467"/>
                    <a:pt x="20264" y="7280"/>
                    <a:pt x="20616" y="7105"/>
                  </a:cubicBezTo>
                  <a:cubicBezTo>
                    <a:pt x="20871" y="6977"/>
                    <a:pt x="21272" y="6700"/>
                    <a:pt x="21451" y="6533"/>
                  </a:cubicBezTo>
                  <a:lnTo>
                    <a:pt x="21600" y="6395"/>
                  </a:lnTo>
                  <a:lnTo>
                    <a:pt x="21600" y="6224"/>
                  </a:lnTo>
                  <a:lnTo>
                    <a:pt x="21406" y="6418"/>
                  </a:lnTo>
                  <a:cubicBezTo>
                    <a:pt x="21298" y="6525"/>
                    <a:pt x="21099" y="6691"/>
                    <a:pt x="20959" y="6784"/>
                  </a:cubicBezTo>
                  <a:cubicBezTo>
                    <a:pt x="20667" y="6980"/>
                    <a:pt x="20273" y="7175"/>
                    <a:pt x="20158" y="7185"/>
                  </a:cubicBezTo>
                  <a:cubicBezTo>
                    <a:pt x="19878" y="7296"/>
                    <a:pt x="19536" y="7396"/>
                    <a:pt x="19026" y="7528"/>
                  </a:cubicBezTo>
                  <a:cubicBezTo>
                    <a:pt x="18052" y="7781"/>
                    <a:pt x="17722" y="7915"/>
                    <a:pt x="17264" y="8260"/>
                  </a:cubicBezTo>
                  <a:cubicBezTo>
                    <a:pt x="17074" y="8404"/>
                    <a:pt x="16992" y="8447"/>
                    <a:pt x="16944" y="8432"/>
                  </a:cubicBezTo>
                  <a:cubicBezTo>
                    <a:pt x="16906" y="8420"/>
                    <a:pt x="16851" y="8437"/>
                    <a:pt x="16806" y="8466"/>
                  </a:cubicBezTo>
                  <a:cubicBezTo>
                    <a:pt x="16780" y="8484"/>
                    <a:pt x="16759" y="8492"/>
                    <a:pt x="16738" y="8500"/>
                  </a:cubicBezTo>
                  <a:cubicBezTo>
                    <a:pt x="16600" y="8581"/>
                    <a:pt x="16398" y="8673"/>
                    <a:pt x="16326" y="8683"/>
                  </a:cubicBezTo>
                  <a:cubicBezTo>
                    <a:pt x="16319" y="8684"/>
                    <a:pt x="16292" y="8692"/>
                    <a:pt x="16280" y="8695"/>
                  </a:cubicBezTo>
                  <a:cubicBezTo>
                    <a:pt x="16289" y="8703"/>
                    <a:pt x="16292" y="8716"/>
                    <a:pt x="16292" y="8729"/>
                  </a:cubicBezTo>
                  <a:cubicBezTo>
                    <a:pt x="16292" y="8747"/>
                    <a:pt x="16264" y="8775"/>
                    <a:pt x="16234" y="8786"/>
                  </a:cubicBezTo>
                  <a:cubicBezTo>
                    <a:pt x="16204" y="8798"/>
                    <a:pt x="16131" y="8848"/>
                    <a:pt x="16063" y="8901"/>
                  </a:cubicBezTo>
                  <a:cubicBezTo>
                    <a:pt x="15994" y="8954"/>
                    <a:pt x="15895" y="9017"/>
                    <a:pt x="15857" y="9038"/>
                  </a:cubicBezTo>
                  <a:cubicBezTo>
                    <a:pt x="15818" y="9060"/>
                    <a:pt x="15776" y="9073"/>
                    <a:pt x="15754" y="9072"/>
                  </a:cubicBezTo>
                  <a:cubicBezTo>
                    <a:pt x="15702" y="9070"/>
                    <a:pt x="15571" y="8981"/>
                    <a:pt x="15571" y="8947"/>
                  </a:cubicBezTo>
                  <a:cubicBezTo>
                    <a:pt x="15571" y="8942"/>
                    <a:pt x="15590" y="8935"/>
                    <a:pt x="15605" y="8924"/>
                  </a:cubicBezTo>
                  <a:cubicBezTo>
                    <a:pt x="15531" y="8915"/>
                    <a:pt x="15435" y="8872"/>
                    <a:pt x="15411" y="8832"/>
                  </a:cubicBezTo>
                  <a:cubicBezTo>
                    <a:pt x="15409" y="8830"/>
                    <a:pt x="15411" y="8823"/>
                    <a:pt x="15411" y="8821"/>
                  </a:cubicBezTo>
                  <a:cubicBezTo>
                    <a:pt x="15385" y="8804"/>
                    <a:pt x="15354" y="8795"/>
                    <a:pt x="15331" y="8775"/>
                  </a:cubicBezTo>
                  <a:cubicBezTo>
                    <a:pt x="15254" y="8711"/>
                    <a:pt x="15150" y="8619"/>
                    <a:pt x="15102" y="8581"/>
                  </a:cubicBezTo>
                  <a:lnTo>
                    <a:pt x="15010" y="8512"/>
                  </a:lnTo>
                  <a:lnTo>
                    <a:pt x="14839" y="8661"/>
                  </a:lnTo>
                  <a:cubicBezTo>
                    <a:pt x="14704" y="8771"/>
                    <a:pt x="14652" y="8795"/>
                    <a:pt x="14610" y="8775"/>
                  </a:cubicBezTo>
                  <a:cubicBezTo>
                    <a:pt x="14586" y="8764"/>
                    <a:pt x="14465" y="8663"/>
                    <a:pt x="14358" y="8569"/>
                  </a:cubicBezTo>
                  <a:cubicBezTo>
                    <a:pt x="14318" y="8541"/>
                    <a:pt x="14272" y="8508"/>
                    <a:pt x="14209" y="8455"/>
                  </a:cubicBezTo>
                  <a:cubicBezTo>
                    <a:pt x="14086" y="8350"/>
                    <a:pt x="13948" y="8250"/>
                    <a:pt x="13900" y="8237"/>
                  </a:cubicBezTo>
                  <a:cubicBezTo>
                    <a:pt x="13845" y="8222"/>
                    <a:pt x="13804" y="8189"/>
                    <a:pt x="13797" y="8146"/>
                  </a:cubicBezTo>
                  <a:cubicBezTo>
                    <a:pt x="13792" y="8109"/>
                    <a:pt x="13682" y="7982"/>
                    <a:pt x="13546" y="7860"/>
                  </a:cubicBezTo>
                  <a:lnTo>
                    <a:pt x="13294" y="7631"/>
                  </a:lnTo>
                  <a:lnTo>
                    <a:pt x="13408" y="7505"/>
                  </a:lnTo>
                  <a:cubicBezTo>
                    <a:pt x="13531" y="7361"/>
                    <a:pt x="13562" y="7269"/>
                    <a:pt x="13614" y="6956"/>
                  </a:cubicBezTo>
                  <a:cubicBezTo>
                    <a:pt x="13632" y="6853"/>
                    <a:pt x="13654" y="6776"/>
                    <a:pt x="13672" y="6750"/>
                  </a:cubicBezTo>
                  <a:cubicBezTo>
                    <a:pt x="13676" y="6711"/>
                    <a:pt x="13677" y="6660"/>
                    <a:pt x="13683" y="6624"/>
                  </a:cubicBezTo>
                  <a:cubicBezTo>
                    <a:pt x="13745" y="6256"/>
                    <a:pt x="13726" y="6136"/>
                    <a:pt x="13557" y="5949"/>
                  </a:cubicBezTo>
                  <a:cubicBezTo>
                    <a:pt x="13328" y="5695"/>
                    <a:pt x="12947" y="5656"/>
                    <a:pt x="12585" y="5835"/>
                  </a:cubicBezTo>
                  <a:cubicBezTo>
                    <a:pt x="12468" y="5892"/>
                    <a:pt x="12320" y="5969"/>
                    <a:pt x="12253" y="6018"/>
                  </a:cubicBezTo>
                  <a:cubicBezTo>
                    <a:pt x="12186" y="6066"/>
                    <a:pt x="12096" y="6109"/>
                    <a:pt x="12058" y="6109"/>
                  </a:cubicBezTo>
                  <a:cubicBezTo>
                    <a:pt x="12021" y="6109"/>
                    <a:pt x="11990" y="6121"/>
                    <a:pt x="11978" y="6132"/>
                  </a:cubicBezTo>
                  <a:cubicBezTo>
                    <a:pt x="11967" y="6144"/>
                    <a:pt x="11908" y="6153"/>
                    <a:pt x="11853" y="6155"/>
                  </a:cubicBezTo>
                  <a:cubicBezTo>
                    <a:pt x="11740" y="6160"/>
                    <a:pt x="11561" y="6045"/>
                    <a:pt x="11235" y="5755"/>
                  </a:cubicBezTo>
                  <a:cubicBezTo>
                    <a:pt x="10995" y="5541"/>
                    <a:pt x="10948" y="5524"/>
                    <a:pt x="10823" y="5617"/>
                  </a:cubicBezTo>
                  <a:cubicBezTo>
                    <a:pt x="10769" y="5657"/>
                    <a:pt x="10611" y="5757"/>
                    <a:pt x="10480" y="5846"/>
                  </a:cubicBezTo>
                  <a:lnTo>
                    <a:pt x="10239" y="6006"/>
                  </a:lnTo>
                  <a:lnTo>
                    <a:pt x="10148" y="5915"/>
                  </a:lnTo>
                  <a:cubicBezTo>
                    <a:pt x="10095" y="5860"/>
                    <a:pt x="10014" y="5784"/>
                    <a:pt x="9965" y="5755"/>
                  </a:cubicBezTo>
                  <a:cubicBezTo>
                    <a:pt x="9875" y="5701"/>
                    <a:pt x="9866" y="5705"/>
                    <a:pt x="9644" y="5858"/>
                  </a:cubicBezTo>
                  <a:cubicBezTo>
                    <a:pt x="9522" y="5942"/>
                    <a:pt x="9378" y="6030"/>
                    <a:pt x="9313" y="6052"/>
                  </a:cubicBezTo>
                  <a:cubicBezTo>
                    <a:pt x="9248" y="6074"/>
                    <a:pt x="9172" y="6107"/>
                    <a:pt x="9153" y="6121"/>
                  </a:cubicBezTo>
                  <a:cubicBezTo>
                    <a:pt x="9131" y="6136"/>
                    <a:pt x="9071" y="6112"/>
                    <a:pt x="9004" y="6075"/>
                  </a:cubicBezTo>
                  <a:cubicBezTo>
                    <a:pt x="8941" y="6040"/>
                    <a:pt x="8881" y="6018"/>
                    <a:pt x="8867" y="6018"/>
                  </a:cubicBezTo>
                  <a:cubicBezTo>
                    <a:pt x="8852" y="6018"/>
                    <a:pt x="8670" y="5912"/>
                    <a:pt x="8466" y="5778"/>
                  </a:cubicBezTo>
                  <a:cubicBezTo>
                    <a:pt x="8199" y="5601"/>
                    <a:pt x="8068" y="5526"/>
                    <a:pt x="7997" y="5526"/>
                  </a:cubicBezTo>
                  <a:cubicBezTo>
                    <a:pt x="7916" y="5526"/>
                    <a:pt x="7870" y="5491"/>
                    <a:pt x="7734" y="5343"/>
                  </a:cubicBezTo>
                  <a:cubicBezTo>
                    <a:pt x="7398" y="4976"/>
                    <a:pt x="7212" y="4678"/>
                    <a:pt x="7047" y="4210"/>
                  </a:cubicBezTo>
                  <a:cubicBezTo>
                    <a:pt x="7008" y="4099"/>
                    <a:pt x="6970" y="3986"/>
                    <a:pt x="6956" y="3970"/>
                  </a:cubicBezTo>
                  <a:cubicBezTo>
                    <a:pt x="6942" y="3954"/>
                    <a:pt x="6933" y="3928"/>
                    <a:pt x="6933" y="3901"/>
                  </a:cubicBezTo>
                  <a:cubicBezTo>
                    <a:pt x="6933" y="3834"/>
                    <a:pt x="6768" y="3440"/>
                    <a:pt x="6647" y="3215"/>
                  </a:cubicBezTo>
                  <a:cubicBezTo>
                    <a:pt x="6342" y="2648"/>
                    <a:pt x="5847" y="2182"/>
                    <a:pt x="5103" y="1762"/>
                  </a:cubicBezTo>
                  <a:cubicBezTo>
                    <a:pt x="4693" y="1531"/>
                    <a:pt x="3839" y="1112"/>
                    <a:pt x="3558" y="1007"/>
                  </a:cubicBezTo>
                  <a:cubicBezTo>
                    <a:pt x="3466" y="972"/>
                    <a:pt x="2624" y="615"/>
                    <a:pt x="2322" y="481"/>
                  </a:cubicBezTo>
                  <a:cubicBezTo>
                    <a:pt x="2271" y="458"/>
                    <a:pt x="2131" y="387"/>
                    <a:pt x="2002" y="332"/>
                  </a:cubicBezTo>
                  <a:cubicBezTo>
                    <a:pt x="1873" y="276"/>
                    <a:pt x="1692" y="201"/>
                    <a:pt x="1602" y="160"/>
                  </a:cubicBezTo>
                  <a:cubicBezTo>
                    <a:pt x="1511" y="119"/>
                    <a:pt x="1422" y="92"/>
                    <a:pt x="1407" y="92"/>
                  </a:cubicBezTo>
                  <a:cubicBezTo>
                    <a:pt x="1393" y="92"/>
                    <a:pt x="1360" y="60"/>
                    <a:pt x="1339" y="34"/>
                  </a:cubicBezTo>
                  <a:cubicBezTo>
                    <a:pt x="1318" y="10"/>
                    <a:pt x="1223" y="6"/>
                    <a:pt x="1053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139" name="Group 227"/>
          <p:cNvGrpSpPr>
            <a:grpSpLocks/>
          </p:cNvGrpSpPr>
          <p:nvPr/>
        </p:nvGrpSpPr>
        <p:grpSpPr bwMode="auto">
          <a:xfrm>
            <a:off x="15299591" y="9457938"/>
            <a:ext cx="1472400" cy="1018800"/>
            <a:chOff x="0" y="0"/>
            <a:chExt cx="1020718" cy="584551"/>
          </a:xfrm>
        </p:grpSpPr>
        <p:sp>
          <p:nvSpPr>
            <p:cNvPr id="150" name="Shape 224"/>
            <p:cNvSpPr/>
            <p:nvPr/>
          </p:nvSpPr>
          <p:spPr>
            <a:xfrm>
              <a:off x="-94" y="114"/>
              <a:ext cx="1020680" cy="584244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51" name="world-globe.jpg"/>
            <p:cNvPicPr>
              <a:picLocks noChangeAspect="1"/>
            </p:cNvPicPr>
            <p:nvPr/>
          </p:nvPicPr>
          <p:blipFill>
            <a:blip r:embed="rId32">
              <a:extLst/>
            </a:blip>
            <a:srcRect l="11678" t="260" r="212" b="2891"/>
            <a:stretch>
              <a:fillRect/>
            </a:stretch>
          </p:blipFill>
          <p:spPr>
            <a:xfrm>
              <a:off x="109408" y="0"/>
              <a:ext cx="517897" cy="474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2" h="21585" extrusionOk="0">
                  <a:moveTo>
                    <a:pt x="20143" y="0"/>
                  </a:moveTo>
                  <a:lnTo>
                    <a:pt x="20143" y="90"/>
                  </a:lnTo>
                  <a:lnTo>
                    <a:pt x="20143" y="181"/>
                  </a:lnTo>
                  <a:lnTo>
                    <a:pt x="20871" y="181"/>
                  </a:lnTo>
                  <a:lnTo>
                    <a:pt x="21582" y="181"/>
                  </a:lnTo>
                  <a:lnTo>
                    <a:pt x="21582" y="0"/>
                  </a:lnTo>
                  <a:lnTo>
                    <a:pt x="20871" y="0"/>
                  </a:lnTo>
                  <a:lnTo>
                    <a:pt x="20143" y="0"/>
                  </a:lnTo>
                  <a:close/>
                  <a:moveTo>
                    <a:pt x="9525" y="650"/>
                  </a:moveTo>
                  <a:cubicBezTo>
                    <a:pt x="8815" y="652"/>
                    <a:pt x="8487" y="688"/>
                    <a:pt x="7855" y="813"/>
                  </a:cubicBezTo>
                  <a:cubicBezTo>
                    <a:pt x="5942" y="1188"/>
                    <a:pt x="4181" y="2204"/>
                    <a:pt x="2794" y="3720"/>
                  </a:cubicBezTo>
                  <a:cubicBezTo>
                    <a:pt x="1234" y="5423"/>
                    <a:pt x="321" y="7515"/>
                    <a:pt x="48" y="10004"/>
                  </a:cubicBezTo>
                  <a:cubicBezTo>
                    <a:pt x="-8" y="10516"/>
                    <a:pt x="-18" y="11644"/>
                    <a:pt x="32" y="12135"/>
                  </a:cubicBezTo>
                  <a:cubicBezTo>
                    <a:pt x="181" y="13612"/>
                    <a:pt x="572" y="14996"/>
                    <a:pt x="1189" y="16198"/>
                  </a:cubicBezTo>
                  <a:cubicBezTo>
                    <a:pt x="2406" y="18568"/>
                    <a:pt x="4339" y="20273"/>
                    <a:pt x="6697" y="21092"/>
                  </a:cubicBezTo>
                  <a:cubicBezTo>
                    <a:pt x="7304" y="21302"/>
                    <a:pt x="8053" y="21469"/>
                    <a:pt x="8648" y="21525"/>
                  </a:cubicBezTo>
                  <a:cubicBezTo>
                    <a:pt x="8829" y="21542"/>
                    <a:pt x="9011" y="21573"/>
                    <a:pt x="9062" y="21579"/>
                  </a:cubicBezTo>
                  <a:cubicBezTo>
                    <a:pt x="9226" y="21600"/>
                    <a:pt x="10322" y="21558"/>
                    <a:pt x="10584" y="21525"/>
                  </a:cubicBezTo>
                  <a:cubicBezTo>
                    <a:pt x="12809" y="21249"/>
                    <a:pt x="14816" y="20206"/>
                    <a:pt x="16372" y="18509"/>
                  </a:cubicBezTo>
                  <a:cubicBezTo>
                    <a:pt x="17104" y="17712"/>
                    <a:pt x="17671" y="16843"/>
                    <a:pt x="18142" y="15819"/>
                  </a:cubicBezTo>
                  <a:cubicBezTo>
                    <a:pt x="18631" y="14755"/>
                    <a:pt x="18913" y="13772"/>
                    <a:pt x="19085" y="12514"/>
                  </a:cubicBezTo>
                  <a:cubicBezTo>
                    <a:pt x="19165" y="11926"/>
                    <a:pt x="19178" y="10730"/>
                    <a:pt x="19118" y="10076"/>
                  </a:cubicBezTo>
                  <a:cubicBezTo>
                    <a:pt x="18740" y="5986"/>
                    <a:pt x="16203" y="2493"/>
                    <a:pt x="12651" y="1192"/>
                  </a:cubicBezTo>
                  <a:cubicBezTo>
                    <a:pt x="11619" y="814"/>
                    <a:pt x="10678" y="647"/>
                    <a:pt x="9525" y="650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152" name="Unknown.jpg"/>
            <p:cNvPicPr>
              <a:picLocks noChangeAspect="1"/>
            </p:cNvPicPr>
            <p:nvPr/>
          </p:nvPicPr>
          <p:blipFill>
            <a:blip r:embed="rId33">
              <a:extLst/>
            </a:blip>
            <a:srcRect l="4166" t="9460" r="3211" b="4460"/>
            <a:stretch>
              <a:fillRect/>
            </a:stretch>
          </p:blipFill>
          <p:spPr>
            <a:xfrm flipH="1">
              <a:off x="443256" y="105988"/>
              <a:ext cx="510411" cy="474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44" extrusionOk="0">
                  <a:moveTo>
                    <a:pt x="2871" y="2"/>
                  </a:moveTo>
                  <a:cubicBezTo>
                    <a:pt x="2235" y="16"/>
                    <a:pt x="1868" y="127"/>
                    <a:pt x="1192" y="362"/>
                  </a:cubicBezTo>
                  <a:lnTo>
                    <a:pt x="0" y="795"/>
                  </a:lnTo>
                  <a:lnTo>
                    <a:pt x="0" y="1949"/>
                  </a:lnTo>
                  <a:cubicBezTo>
                    <a:pt x="14" y="4562"/>
                    <a:pt x="193" y="8645"/>
                    <a:pt x="302" y="9015"/>
                  </a:cubicBezTo>
                  <a:cubicBezTo>
                    <a:pt x="367" y="9233"/>
                    <a:pt x="377" y="9465"/>
                    <a:pt x="336" y="9537"/>
                  </a:cubicBezTo>
                  <a:cubicBezTo>
                    <a:pt x="185" y="9799"/>
                    <a:pt x="283" y="12700"/>
                    <a:pt x="453" y="13052"/>
                  </a:cubicBezTo>
                  <a:cubicBezTo>
                    <a:pt x="543" y="13237"/>
                    <a:pt x="579" y="13449"/>
                    <a:pt x="537" y="13521"/>
                  </a:cubicBezTo>
                  <a:cubicBezTo>
                    <a:pt x="496" y="13593"/>
                    <a:pt x="475" y="14435"/>
                    <a:pt x="487" y="15414"/>
                  </a:cubicBezTo>
                  <a:cubicBezTo>
                    <a:pt x="507" y="17007"/>
                    <a:pt x="524" y="17214"/>
                    <a:pt x="705" y="17252"/>
                  </a:cubicBezTo>
                  <a:cubicBezTo>
                    <a:pt x="817" y="17276"/>
                    <a:pt x="1338" y="17415"/>
                    <a:pt x="1864" y="17577"/>
                  </a:cubicBezTo>
                  <a:cubicBezTo>
                    <a:pt x="2389" y="17739"/>
                    <a:pt x="2971" y="17883"/>
                    <a:pt x="3156" y="17883"/>
                  </a:cubicBezTo>
                  <a:cubicBezTo>
                    <a:pt x="3342" y="17883"/>
                    <a:pt x="3606" y="17939"/>
                    <a:pt x="3727" y="18009"/>
                  </a:cubicBezTo>
                  <a:cubicBezTo>
                    <a:pt x="3849" y="18079"/>
                    <a:pt x="4239" y="18193"/>
                    <a:pt x="4600" y="18262"/>
                  </a:cubicBezTo>
                  <a:cubicBezTo>
                    <a:pt x="4962" y="18330"/>
                    <a:pt x="5493" y="18461"/>
                    <a:pt x="5775" y="18550"/>
                  </a:cubicBezTo>
                  <a:cubicBezTo>
                    <a:pt x="6058" y="18639"/>
                    <a:pt x="6664" y="18795"/>
                    <a:pt x="7135" y="18910"/>
                  </a:cubicBezTo>
                  <a:cubicBezTo>
                    <a:pt x="8716" y="19298"/>
                    <a:pt x="9809" y="19573"/>
                    <a:pt x="11534" y="20028"/>
                  </a:cubicBezTo>
                  <a:cubicBezTo>
                    <a:pt x="12477" y="20277"/>
                    <a:pt x="13558" y="20552"/>
                    <a:pt x="13935" y="20641"/>
                  </a:cubicBezTo>
                  <a:cubicBezTo>
                    <a:pt x="15198" y="20937"/>
                    <a:pt x="16570" y="21292"/>
                    <a:pt x="16974" y="21416"/>
                  </a:cubicBezTo>
                  <a:cubicBezTo>
                    <a:pt x="17508" y="21580"/>
                    <a:pt x="18376" y="21588"/>
                    <a:pt x="18703" y="21434"/>
                  </a:cubicBezTo>
                  <a:cubicBezTo>
                    <a:pt x="19442" y="21086"/>
                    <a:pt x="20772" y="19921"/>
                    <a:pt x="21406" y="19055"/>
                  </a:cubicBezTo>
                  <a:cubicBezTo>
                    <a:pt x="21522" y="18896"/>
                    <a:pt x="21582" y="18797"/>
                    <a:pt x="21591" y="18712"/>
                  </a:cubicBezTo>
                  <a:cubicBezTo>
                    <a:pt x="21600" y="18627"/>
                    <a:pt x="21558" y="18562"/>
                    <a:pt x="21473" y="18424"/>
                  </a:cubicBezTo>
                  <a:cubicBezTo>
                    <a:pt x="21374" y="18261"/>
                    <a:pt x="21226" y="18118"/>
                    <a:pt x="21154" y="18117"/>
                  </a:cubicBezTo>
                  <a:cubicBezTo>
                    <a:pt x="21083" y="18117"/>
                    <a:pt x="20887" y="17998"/>
                    <a:pt x="20718" y="17847"/>
                  </a:cubicBezTo>
                  <a:cubicBezTo>
                    <a:pt x="20420" y="17580"/>
                    <a:pt x="20419" y="17526"/>
                    <a:pt x="20416" y="16279"/>
                  </a:cubicBezTo>
                  <a:cubicBezTo>
                    <a:pt x="20411" y="14342"/>
                    <a:pt x="20507" y="11025"/>
                    <a:pt x="20634" y="9231"/>
                  </a:cubicBezTo>
                  <a:cubicBezTo>
                    <a:pt x="20696" y="8354"/>
                    <a:pt x="20719" y="7267"/>
                    <a:pt x="20684" y="6815"/>
                  </a:cubicBezTo>
                  <a:cubicBezTo>
                    <a:pt x="20646" y="6324"/>
                    <a:pt x="20666" y="5960"/>
                    <a:pt x="20735" y="5914"/>
                  </a:cubicBezTo>
                  <a:cubicBezTo>
                    <a:pt x="20803" y="5868"/>
                    <a:pt x="20852" y="5046"/>
                    <a:pt x="20852" y="3841"/>
                  </a:cubicBezTo>
                  <a:lnTo>
                    <a:pt x="20852" y="1840"/>
                  </a:lnTo>
                  <a:lnTo>
                    <a:pt x="19862" y="1750"/>
                  </a:lnTo>
                  <a:cubicBezTo>
                    <a:pt x="19312" y="1700"/>
                    <a:pt x="18415" y="1637"/>
                    <a:pt x="17880" y="1624"/>
                  </a:cubicBezTo>
                  <a:cubicBezTo>
                    <a:pt x="17346" y="1611"/>
                    <a:pt x="16801" y="1529"/>
                    <a:pt x="16655" y="1444"/>
                  </a:cubicBezTo>
                  <a:cubicBezTo>
                    <a:pt x="16509" y="1359"/>
                    <a:pt x="15649" y="1250"/>
                    <a:pt x="14758" y="1192"/>
                  </a:cubicBezTo>
                  <a:cubicBezTo>
                    <a:pt x="13867" y="1133"/>
                    <a:pt x="12761" y="1015"/>
                    <a:pt x="12290" y="939"/>
                  </a:cubicBezTo>
                  <a:cubicBezTo>
                    <a:pt x="11818" y="863"/>
                    <a:pt x="10908" y="795"/>
                    <a:pt x="10275" y="777"/>
                  </a:cubicBezTo>
                  <a:cubicBezTo>
                    <a:pt x="9642" y="759"/>
                    <a:pt x="9074" y="708"/>
                    <a:pt x="9016" y="669"/>
                  </a:cubicBezTo>
                  <a:cubicBezTo>
                    <a:pt x="8840" y="552"/>
                    <a:pt x="8211" y="453"/>
                    <a:pt x="6229" y="254"/>
                  </a:cubicBezTo>
                  <a:cubicBezTo>
                    <a:pt x="4421" y="73"/>
                    <a:pt x="3507" y="-12"/>
                    <a:pt x="2871" y="2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pic>
        <p:nvPicPr>
          <p:cNvPr id="140" name="image21.png" descr="display icon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766" y="10387843"/>
            <a:ext cx="1445523" cy="15420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grpSp>
        <p:nvGrpSpPr>
          <p:cNvPr id="6" name="Grupo 5"/>
          <p:cNvGrpSpPr/>
          <p:nvPr/>
        </p:nvGrpSpPr>
        <p:grpSpPr>
          <a:xfrm>
            <a:off x="15314936" y="10587063"/>
            <a:ext cx="1472345" cy="1018265"/>
            <a:chOff x="11095383" y="2050032"/>
            <a:chExt cx="1472345" cy="1018265"/>
          </a:xfrm>
        </p:grpSpPr>
        <p:sp>
          <p:nvSpPr>
            <p:cNvPr id="121" name="Shape 196"/>
            <p:cNvSpPr/>
            <p:nvPr/>
          </p:nvSpPr>
          <p:spPr bwMode="auto">
            <a:xfrm>
              <a:off x="11095383" y="2050032"/>
              <a:ext cx="1472345" cy="1018265"/>
            </a:xfrm>
            <a:prstGeom prst="roundRect">
              <a:avLst>
                <a:gd name="adj" fmla="val 26192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50800" tIns="50800" rIns="50800" bIns="50800" anchor="ctr"/>
            <a:lstStyle/>
            <a:p>
              <a:pPr algn="ctr" fontAlgn="auto" hangingPunct="0">
                <a:spcBef>
                  <a:spcPts val="0"/>
                </a:spcBef>
                <a:spcAft>
                  <a:spcPts val="0"/>
                </a:spcAft>
                <a:defRPr sz="3600"/>
              </a:pPr>
              <a:endParaRPr sz="3600" kern="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80" name="api_icon.png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5267" y="2106467"/>
              <a:ext cx="1015517" cy="86804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pic>
        <p:nvPicPr>
          <p:cNvPr id="99" name="image38.tif"/>
          <p:cNvPicPr>
            <a:picLocks noChangeAspect="1"/>
          </p:cNvPicPr>
          <p:nvPr/>
        </p:nvPicPr>
        <p:blipFill>
          <a:blip r:embed="rId36">
            <a:extLst/>
          </a:blip>
          <a:srcRect l="59" r="49" b="1697"/>
          <a:stretch>
            <a:fillRect/>
          </a:stretch>
        </p:blipFill>
        <p:spPr>
          <a:xfrm>
            <a:off x="8827273" y="9715357"/>
            <a:ext cx="6389827" cy="523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" y="0"/>
                </a:moveTo>
                <a:lnTo>
                  <a:pt x="82" y="3021"/>
                </a:lnTo>
                <a:cubicBezTo>
                  <a:pt x="39" y="4561"/>
                  <a:pt x="14" y="7408"/>
                  <a:pt x="0" y="10602"/>
                </a:cubicBezTo>
                <a:cubicBezTo>
                  <a:pt x="13" y="13795"/>
                  <a:pt x="39" y="16666"/>
                  <a:pt x="82" y="18206"/>
                </a:cubicBezTo>
                <a:lnTo>
                  <a:pt x="176" y="21600"/>
                </a:lnTo>
                <a:lnTo>
                  <a:pt x="10894" y="21600"/>
                </a:lnTo>
                <a:cubicBezTo>
                  <a:pt x="18200" y="21589"/>
                  <a:pt x="21380" y="21148"/>
                  <a:pt x="21407" y="20130"/>
                </a:cubicBezTo>
                <a:cubicBezTo>
                  <a:pt x="21423" y="19525"/>
                  <a:pt x="21458" y="19332"/>
                  <a:pt x="21493" y="19372"/>
                </a:cubicBezTo>
                <a:lnTo>
                  <a:pt x="21493" y="16865"/>
                </a:lnTo>
                <a:cubicBezTo>
                  <a:pt x="21493" y="14267"/>
                  <a:pt x="21520" y="11768"/>
                  <a:pt x="21552" y="11302"/>
                </a:cubicBezTo>
                <a:cubicBezTo>
                  <a:pt x="21574" y="10989"/>
                  <a:pt x="21590" y="9422"/>
                  <a:pt x="21600" y="7651"/>
                </a:cubicBezTo>
                <a:cubicBezTo>
                  <a:pt x="21598" y="7293"/>
                  <a:pt x="21598" y="6667"/>
                  <a:pt x="21596" y="6368"/>
                </a:cubicBezTo>
                <a:cubicBezTo>
                  <a:pt x="21596" y="6353"/>
                  <a:pt x="21596" y="6325"/>
                  <a:pt x="21596" y="6310"/>
                </a:cubicBezTo>
                <a:cubicBezTo>
                  <a:pt x="21587" y="4867"/>
                  <a:pt x="21572" y="4146"/>
                  <a:pt x="21556" y="4385"/>
                </a:cubicBezTo>
                <a:cubicBezTo>
                  <a:pt x="21525" y="4829"/>
                  <a:pt x="21470" y="3946"/>
                  <a:pt x="21434" y="2414"/>
                </a:cubicBezTo>
                <a:cubicBezTo>
                  <a:pt x="21421" y="1826"/>
                  <a:pt x="21391" y="1358"/>
                  <a:pt x="21280" y="991"/>
                </a:cubicBezTo>
                <a:cubicBezTo>
                  <a:pt x="21232" y="880"/>
                  <a:pt x="21170" y="805"/>
                  <a:pt x="21087" y="711"/>
                </a:cubicBezTo>
                <a:cubicBezTo>
                  <a:pt x="21048" y="646"/>
                  <a:pt x="20926" y="582"/>
                  <a:pt x="20874" y="525"/>
                </a:cubicBezTo>
                <a:cubicBezTo>
                  <a:pt x="20608" y="310"/>
                  <a:pt x="20244" y="129"/>
                  <a:pt x="19664" y="0"/>
                </a:cubicBezTo>
                <a:lnTo>
                  <a:pt x="166" y="0"/>
                </a:ln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00" name="Shape 135"/>
          <p:cNvSpPr/>
          <p:nvPr/>
        </p:nvSpPr>
        <p:spPr>
          <a:xfrm>
            <a:off x="9525228" y="9780251"/>
            <a:ext cx="5026881" cy="3656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defTabSz="584200">
              <a:defRPr sz="4200">
                <a:effectLst>
                  <a:outerShdw blurRad="50800" dist="38100" dir="5400000" rotWithShape="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400" dirty="0" err="1"/>
              <a:t>Infraestrutura</a:t>
            </a:r>
            <a:r>
              <a:rPr sz="2400" dirty="0"/>
              <a:t> de </a:t>
            </a:r>
            <a:r>
              <a:rPr sz="2400" dirty="0" err="1"/>
              <a:t>interconectividade</a:t>
            </a:r>
            <a:endParaRPr sz="2400" dirty="0"/>
          </a:p>
        </p:txBody>
      </p:sp>
      <p:grpSp>
        <p:nvGrpSpPr>
          <p:cNvPr id="22" name="Grupo 21"/>
          <p:cNvGrpSpPr/>
          <p:nvPr/>
        </p:nvGrpSpPr>
        <p:grpSpPr>
          <a:xfrm>
            <a:off x="8903146" y="10225849"/>
            <a:ext cx="6237631" cy="2842787"/>
            <a:chOff x="8827267" y="9967269"/>
            <a:chExt cx="6237631" cy="2842787"/>
          </a:xfrm>
        </p:grpSpPr>
        <p:grpSp>
          <p:nvGrpSpPr>
            <p:cNvPr id="104" name="Group 165"/>
            <p:cNvGrpSpPr/>
            <p:nvPr/>
          </p:nvGrpSpPr>
          <p:grpSpPr>
            <a:xfrm>
              <a:off x="8827267" y="11360896"/>
              <a:ext cx="1340031" cy="1325210"/>
              <a:chOff x="72697" y="-1"/>
              <a:chExt cx="3706419" cy="3642594"/>
            </a:xfrm>
          </p:grpSpPr>
          <p:pic>
            <p:nvPicPr>
              <p:cNvPr id="124" name="image43.tif"/>
              <p:cNvPicPr>
                <a:picLocks noChangeAspect="1"/>
              </p:cNvPicPr>
              <p:nvPr/>
            </p:nvPicPr>
            <p:blipFill>
              <a:blip r:embed="rId37">
                <a:extLst/>
              </a:blip>
              <a:srcRect l="218" t="1376" r="9310" b="3385"/>
              <a:stretch>
                <a:fillRect/>
              </a:stretch>
            </p:blipFill>
            <p:spPr>
              <a:xfrm>
                <a:off x="510721" y="-1"/>
                <a:ext cx="1508524" cy="2178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848" y="0"/>
                    </a:moveTo>
                    <a:lnTo>
                      <a:pt x="4773" y="1680"/>
                    </a:lnTo>
                    <a:lnTo>
                      <a:pt x="0" y="3639"/>
                    </a:lnTo>
                    <a:lnTo>
                      <a:pt x="68" y="8361"/>
                    </a:lnTo>
                    <a:lnTo>
                      <a:pt x="227" y="17024"/>
                    </a:lnTo>
                    <a:lnTo>
                      <a:pt x="2444" y="17827"/>
                    </a:lnTo>
                    <a:cubicBezTo>
                      <a:pt x="6628" y="19331"/>
                      <a:pt x="9991" y="20853"/>
                      <a:pt x="10928" y="21600"/>
                    </a:cubicBezTo>
                    <a:lnTo>
                      <a:pt x="13656" y="21600"/>
                    </a:lnTo>
                    <a:cubicBezTo>
                      <a:pt x="14284" y="21199"/>
                      <a:pt x="15438" y="20620"/>
                      <a:pt x="17179" y="19920"/>
                    </a:cubicBezTo>
                    <a:lnTo>
                      <a:pt x="21600" y="18130"/>
                    </a:lnTo>
                    <a:lnTo>
                      <a:pt x="21600" y="11445"/>
                    </a:lnTo>
                    <a:lnTo>
                      <a:pt x="21600" y="4769"/>
                    </a:lnTo>
                    <a:lnTo>
                      <a:pt x="15144" y="2239"/>
                    </a:lnTo>
                    <a:cubicBezTo>
                      <a:pt x="11836" y="936"/>
                      <a:pt x="10225" y="310"/>
                      <a:pt x="884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32" name="Shape 164"/>
              <p:cNvSpPr/>
              <p:nvPr/>
            </p:nvSpPr>
            <p:spPr>
              <a:xfrm>
                <a:off x="72697" y="2260578"/>
                <a:ext cx="3706419" cy="13820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 b="1">
                    <a:solidFill>
                      <a:srgbClr val="0433FF"/>
                    </a:solidFill>
                    <a:effectLst>
                      <a:outerShdw blurRad="50800" dist="38100" dir="5400000" rotWithShape="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1800" dirty="0"/>
                  <a:t>Outros </a:t>
                </a:r>
                <a:r>
                  <a:rPr sz="1800" dirty="0" smtClean="0"/>
                  <a:t>Sistema</a:t>
                </a:r>
                <a:r>
                  <a:rPr lang="pt-BR" sz="1800" dirty="0" smtClean="0"/>
                  <a:t>s</a:t>
                </a:r>
                <a:endParaRPr sz="1800" dirty="0"/>
              </a:p>
            </p:txBody>
          </p:sp>
        </p:grpSp>
        <p:grpSp>
          <p:nvGrpSpPr>
            <p:cNvPr id="21" name="Grupo 20"/>
            <p:cNvGrpSpPr/>
            <p:nvPr/>
          </p:nvGrpSpPr>
          <p:grpSpPr>
            <a:xfrm>
              <a:off x="9208217" y="9967269"/>
              <a:ext cx="5856681" cy="2842787"/>
              <a:chOff x="9235432" y="9967268"/>
              <a:chExt cx="5856681" cy="2842787"/>
            </a:xfrm>
          </p:grpSpPr>
          <p:grpSp>
            <p:nvGrpSpPr>
              <p:cNvPr id="101" name="Group 156"/>
              <p:cNvGrpSpPr/>
              <p:nvPr/>
            </p:nvGrpSpPr>
            <p:grpSpPr>
              <a:xfrm>
                <a:off x="12634568" y="10150664"/>
                <a:ext cx="684827" cy="1339456"/>
                <a:chOff x="-262291" y="0"/>
                <a:chExt cx="1894177" cy="3681751"/>
              </a:xfrm>
            </p:grpSpPr>
            <p:pic>
              <p:nvPicPr>
                <p:cNvPr id="145" name="image40.tif"/>
                <p:cNvPicPr>
                  <a:picLocks noChangeAspect="1"/>
                </p:cNvPicPr>
                <p:nvPr/>
              </p:nvPicPr>
              <p:blipFill>
                <a:blip r:embed="rId38">
                  <a:extLst/>
                </a:blip>
                <a:srcRect l="62" t="1012" r="137" b="1228"/>
                <a:stretch>
                  <a:fillRect/>
                </a:stretch>
              </p:blipFill>
              <p:spPr>
                <a:xfrm>
                  <a:off x="-151671" y="0"/>
                  <a:ext cx="1783557" cy="24808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132" y="0"/>
                      </a:moveTo>
                      <a:lnTo>
                        <a:pt x="4859" y="1724"/>
                      </a:lnTo>
                      <a:lnTo>
                        <a:pt x="14" y="3670"/>
                      </a:lnTo>
                      <a:lnTo>
                        <a:pt x="0" y="12771"/>
                      </a:lnTo>
                      <a:lnTo>
                        <a:pt x="0" y="16735"/>
                      </a:lnTo>
                      <a:lnTo>
                        <a:pt x="2177" y="17623"/>
                      </a:lnTo>
                      <a:cubicBezTo>
                        <a:pt x="3380" y="18108"/>
                        <a:pt x="4665" y="18422"/>
                        <a:pt x="5032" y="18321"/>
                      </a:cubicBezTo>
                      <a:cubicBezTo>
                        <a:pt x="5447" y="18207"/>
                        <a:pt x="5767" y="18340"/>
                        <a:pt x="5897" y="18680"/>
                      </a:cubicBezTo>
                      <a:cubicBezTo>
                        <a:pt x="6011" y="18980"/>
                        <a:pt x="7500" y="19800"/>
                        <a:pt x="9209" y="20508"/>
                      </a:cubicBezTo>
                      <a:cubicBezTo>
                        <a:pt x="10674" y="21115"/>
                        <a:pt x="11467" y="21427"/>
                        <a:pt x="12377" y="21600"/>
                      </a:cubicBezTo>
                      <a:cubicBezTo>
                        <a:pt x="12468" y="21578"/>
                        <a:pt x="12804" y="21562"/>
                        <a:pt x="12838" y="21538"/>
                      </a:cubicBezTo>
                      <a:cubicBezTo>
                        <a:pt x="13750" y="20882"/>
                        <a:pt x="20878" y="18149"/>
                        <a:pt x="21249" y="18314"/>
                      </a:cubicBezTo>
                      <a:cubicBezTo>
                        <a:pt x="21429" y="18394"/>
                        <a:pt x="21560" y="15222"/>
                        <a:pt x="21600" y="11137"/>
                      </a:cubicBezTo>
                      <a:cubicBezTo>
                        <a:pt x="21565" y="6604"/>
                        <a:pt x="21443" y="4543"/>
                        <a:pt x="21086" y="4534"/>
                      </a:cubicBezTo>
                      <a:cubicBezTo>
                        <a:pt x="20496" y="4520"/>
                        <a:pt x="10422" y="557"/>
                        <a:pt x="9752" y="76"/>
                      </a:cubicBezTo>
                      <a:cubicBezTo>
                        <a:pt x="9710" y="45"/>
                        <a:pt x="9307" y="28"/>
                        <a:pt x="9132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46" name="Shape 155"/>
                <p:cNvSpPr/>
                <p:nvPr/>
              </p:nvSpPr>
              <p:spPr>
                <a:xfrm>
                  <a:off x="-262291" y="2331800"/>
                  <a:ext cx="1839293" cy="13499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1700" b="1">
                      <a:solidFill>
                        <a:srgbClr val="0433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lang="pt-BR" dirty="0" smtClean="0"/>
                    <a:t>B.I.</a:t>
                  </a:r>
                  <a:endParaRPr dirty="0"/>
                </a:p>
              </p:txBody>
            </p:sp>
          </p:grpSp>
          <p:grpSp>
            <p:nvGrpSpPr>
              <p:cNvPr id="102" name="Group 159"/>
              <p:cNvGrpSpPr/>
              <p:nvPr/>
            </p:nvGrpSpPr>
            <p:grpSpPr>
              <a:xfrm>
                <a:off x="14115066" y="10283833"/>
                <a:ext cx="977047" cy="1090557"/>
                <a:chOff x="-831424" y="0"/>
                <a:chExt cx="2702433" cy="2997604"/>
              </a:xfrm>
            </p:grpSpPr>
            <p:pic>
              <p:nvPicPr>
                <p:cNvPr id="143" name="image41.tif"/>
                <p:cNvPicPr>
                  <a:picLocks noChangeAspect="1"/>
                </p:cNvPicPr>
                <p:nvPr/>
              </p:nvPicPr>
              <p:blipFill>
                <a:blip r:embed="rId39">
                  <a:extLst/>
                </a:blip>
                <a:srcRect l="116" t="1041" r="132" b="1044"/>
                <a:stretch>
                  <a:fillRect/>
                </a:stretch>
              </p:blipFill>
              <p:spPr>
                <a:xfrm>
                  <a:off x="-301342" y="0"/>
                  <a:ext cx="1633934" cy="21788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064" y="0"/>
                      </a:moveTo>
                      <a:cubicBezTo>
                        <a:pt x="12292" y="166"/>
                        <a:pt x="11580" y="447"/>
                        <a:pt x="10341" y="976"/>
                      </a:cubicBezTo>
                      <a:cubicBezTo>
                        <a:pt x="8795" y="1638"/>
                        <a:pt x="5884" y="2855"/>
                        <a:pt x="3861" y="3687"/>
                      </a:cubicBezTo>
                      <a:lnTo>
                        <a:pt x="178" y="5201"/>
                      </a:lnTo>
                      <a:lnTo>
                        <a:pt x="63" y="13511"/>
                      </a:lnTo>
                      <a:lnTo>
                        <a:pt x="0" y="18689"/>
                      </a:lnTo>
                      <a:lnTo>
                        <a:pt x="1511" y="19464"/>
                      </a:lnTo>
                      <a:cubicBezTo>
                        <a:pt x="2354" y="19895"/>
                        <a:pt x="3956" y="20590"/>
                        <a:pt x="5079" y="21006"/>
                      </a:cubicBezTo>
                      <a:cubicBezTo>
                        <a:pt x="5936" y="21324"/>
                        <a:pt x="6854" y="21480"/>
                        <a:pt x="7990" y="21584"/>
                      </a:cubicBezTo>
                      <a:cubicBezTo>
                        <a:pt x="8066" y="21563"/>
                        <a:pt x="8333" y="21547"/>
                        <a:pt x="8352" y="21525"/>
                      </a:cubicBezTo>
                      <a:cubicBezTo>
                        <a:pt x="8419" y="21443"/>
                        <a:pt x="8750" y="21368"/>
                        <a:pt x="9208" y="21313"/>
                      </a:cubicBezTo>
                      <a:cubicBezTo>
                        <a:pt x="9364" y="20904"/>
                        <a:pt x="10644" y="20597"/>
                        <a:pt x="11427" y="20911"/>
                      </a:cubicBezTo>
                      <a:cubicBezTo>
                        <a:pt x="11677" y="21011"/>
                        <a:pt x="11851" y="21141"/>
                        <a:pt x="11952" y="21266"/>
                      </a:cubicBezTo>
                      <a:cubicBezTo>
                        <a:pt x="12824" y="21314"/>
                        <a:pt x="13560" y="21401"/>
                        <a:pt x="13662" y="21525"/>
                      </a:cubicBezTo>
                      <a:cubicBezTo>
                        <a:pt x="13686" y="21554"/>
                        <a:pt x="14001" y="21573"/>
                        <a:pt x="14124" y="21600"/>
                      </a:cubicBezTo>
                      <a:cubicBezTo>
                        <a:pt x="14359" y="21573"/>
                        <a:pt x="14863" y="21557"/>
                        <a:pt x="14890" y="21525"/>
                      </a:cubicBezTo>
                      <a:cubicBezTo>
                        <a:pt x="15028" y="21356"/>
                        <a:pt x="15493" y="21218"/>
                        <a:pt x="15913" y="21218"/>
                      </a:cubicBezTo>
                      <a:cubicBezTo>
                        <a:pt x="17200" y="21218"/>
                        <a:pt x="17954" y="20355"/>
                        <a:pt x="17954" y="18901"/>
                      </a:cubicBezTo>
                      <a:cubicBezTo>
                        <a:pt x="17954" y="17641"/>
                        <a:pt x="18055" y="17514"/>
                        <a:pt x="19533" y="16950"/>
                      </a:cubicBezTo>
                      <a:cubicBezTo>
                        <a:pt x="19788" y="16852"/>
                        <a:pt x="20004" y="16798"/>
                        <a:pt x="20236" y="16729"/>
                      </a:cubicBezTo>
                      <a:cubicBezTo>
                        <a:pt x="20711" y="16547"/>
                        <a:pt x="21137" y="16423"/>
                        <a:pt x="21269" y="16485"/>
                      </a:cubicBezTo>
                      <a:cubicBezTo>
                        <a:pt x="21444" y="16566"/>
                        <a:pt x="21565" y="13638"/>
                        <a:pt x="21600" y="9840"/>
                      </a:cubicBezTo>
                      <a:cubicBezTo>
                        <a:pt x="21568" y="5944"/>
                        <a:pt x="21488" y="2833"/>
                        <a:pt x="21374" y="2919"/>
                      </a:cubicBezTo>
                      <a:cubicBezTo>
                        <a:pt x="21105" y="3120"/>
                        <a:pt x="17189" y="1716"/>
                        <a:pt x="14612" y="496"/>
                      </a:cubicBezTo>
                      <a:cubicBezTo>
                        <a:pt x="14094" y="250"/>
                        <a:pt x="13631" y="108"/>
                        <a:pt x="13064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44" name="Shape 158"/>
                <p:cNvSpPr/>
                <p:nvPr/>
              </p:nvSpPr>
              <p:spPr>
                <a:xfrm>
                  <a:off x="-831424" y="2501710"/>
                  <a:ext cx="2702433" cy="4958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1700" b="1">
                      <a:solidFill>
                        <a:srgbClr val="0433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dirty="0"/>
                    <a:t>SGBDR</a:t>
                  </a:r>
                </a:p>
              </p:txBody>
            </p:sp>
          </p:grpSp>
          <p:grpSp>
            <p:nvGrpSpPr>
              <p:cNvPr id="103" name="Group 162"/>
              <p:cNvGrpSpPr/>
              <p:nvPr/>
            </p:nvGrpSpPr>
            <p:grpSpPr>
              <a:xfrm>
                <a:off x="11399912" y="10170691"/>
                <a:ext cx="876239" cy="972347"/>
                <a:chOff x="-24303" y="0"/>
                <a:chExt cx="2423606" cy="2672681"/>
              </a:xfrm>
            </p:grpSpPr>
            <p:pic>
              <p:nvPicPr>
                <p:cNvPr id="141" name="image42.tif"/>
                <p:cNvPicPr>
                  <a:picLocks noChangeAspect="1"/>
                </p:cNvPicPr>
                <p:nvPr/>
              </p:nvPicPr>
              <p:blipFill>
                <a:blip r:embed="rId40">
                  <a:extLst/>
                </a:blip>
                <a:srcRect t="847" r="9306" b="1110"/>
                <a:stretch>
                  <a:fillRect/>
                </a:stretch>
              </p:blipFill>
              <p:spPr>
                <a:xfrm>
                  <a:off x="-24303" y="0"/>
                  <a:ext cx="1447007" cy="2146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171" y="0"/>
                      </a:moveTo>
                      <a:lnTo>
                        <a:pt x="4811" y="1749"/>
                      </a:lnTo>
                      <a:lnTo>
                        <a:pt x="0" y="3679"/>
                      </a:lnTo>
                      <a:lnTo>
                        <a:pt x="0" y="8180"/>
                      </a:lnTo>
                      <a:lnTo>
                        <a:pt x="0" y="8228"/>
                      </a:lnTo>
                      <a:lnTo>
                        <a:pt x="0" y="10828"/>
                      </a:lnTo>
                      <a:lnTo>
                        <a:pt x="0" y="12769"/>
                      </a:lnTo>
                      <a:lnTo>
                        <a:pt x="0" y="16547"/>
                      </a:lnTo>
                      <a:lnTo>
                        <a:pt x="1665" y="17199"/>
                      </a:lnTo>
                      <a:lnTo>
                        <a:pt x="2370" y="17446"/>
                      </a:lnTo>
                      <a:cubicBezTo>
                        <a:pt x="3283" y="17784"/>
                        <a:pt x="4250" y="18109"/>
                        <a:pt x="4520" y="18109"/>
                      </a:cubicBezTo>
                      <a:cubicBezTo>
                        <a:pt x="4839" y="18109"/>
                        <a:pt x="5786" y="18490"/>
                        <a:pt x="6629" y="18952"/>
                      </a:cubicBezTo>
                      <a:cubicBezTo>
                        <a:pt x="6942" y="19123"/>
                        <a:pt x="7425" y="19297"/>
                        <a:pt x="7856" y="19499"/>
                      </a:cubicBezTo>
                      <a:cubicBezTo>
                        <a:pt x="10301" y="20479"/>
                        <a:pt x="12069" y="21289"/>
                        <a:pt x="11872" y="21504"/>
                      </a:cubicBezTo>
                      <a:cubicBezTo>
                        <a:pt x="11839" y="21540"/>
                        <a:pt x="12304" y="21568"/>
                        <a:pt x="12447" y="21600"/>
                      </a:cubicBezTo>
                      <a:cubicBezTo>
                        <a:pt x="12724" y="21574"/>
                        <a:pt x="13079" y="21547"/>
                        <a:pt x="13051" y="21516"/>
                      </a:cubicBezTo>
                      <a:cubicBezTo>
                        <a:pt x="12886" y="21336"/>
                        <a:pt x="14754" y="20416"/>
                        <a:pt x="17186" y="19463"/>
                      </a:cubicBezTo>
                      <a:lnTo>
                        <a:pt x="19438" y="18580"/>
                      </a:lnTo>
                      <a:lnTo>
                        <a:pt x="21600" y="17678"/>
                      </a:lnTo>
                      <a:lnTo>
                        <a:pt x="21600" y="11215"/>
                      </a:lnTo>
                      <a:lnTo>
                        <a:pt x="21600" y="11191"/>
                      </a:lnTo>
                      <a:lnTo>
                        <a:pt x="21600" y="4717"/>
                      </a:lnTo>
                      <a:lnTo>
                        <a:pt x="16061" y="2592"/>
                      </a:lnTo>
                      <a:cubicBezTo>
                        <a:pt x="13012" y="1428"/>
                        <a:pt x="10375" y="327"/>
                        <a:pt x="10208" y="144"/>
                      </a:cubicBezTo>
                      <a:cubicBezTo>
                        <a:pt x="10156" y="88"/>
                        <a:pt x="9588" y="47"/>
                        <a:pt x="9171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42" name="Shape 161"/>
                <p:cNvSpPr/>
                <p:nvPr/>
              </p:nvSpPr>
              <p:spPr>
                <a:xfrm>
                  <a:off x="-13121" y="2224826"/>
                  <a:ext cx="2412424" cy="44785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1700" b="1">
                      <a:solidFill>
                        <a:srgbClr val="0433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dirty="0"/>
                    <a:t>ERP</a:t>
                  </a:r>
                </a:p>
              </p:txBody>
            </p:sp>
          </p:grpSp>
          <p:grpSp>
            <p:nvGrpSpPr>
              <p:cNvPr id="105" name="Group 168"/>
              <p:cNvGrpSpPr/>
              <p:nvPr/>
            </p:nvGrpSpPr>
            <p:grpSpPr>
              <a:xfrm>
                <a:off x="10272275" y="11662582"/>
                <a:ext cx="1457129" cy="1147473"/>
                <a:chOff x="-693146" y="395137"/>
                <a:chExt cx="4030300" cy="3154049"/>
              </a:xfrm>
            </p:grpSpPr>
            <p:pic>
              <p:nvPicPr>
                <p:cNvPr id="115" name="image44.tif"/>
                <p:cNvPicPr>
                  <a:picLocks noChangeAspect="1"/>
                </p:cNvPicPr>
                <p:nvPr/>
              </p:nvPicPr>
              <p:blipFill>
                <a:blip r:embed="rId41">
                  <a:extLst/>
                </a:blip>
                <a:srcRect t="1105" b="1095"/>
                <a:stretch>
                  <a:fillRect/>
                </a:stretch>
              </p:blipFill>
              <p:spPr>
                <a:xfrm>
                  <a:off x="642497" y="395137"/>
                  <a:ext cx="1446907" cy="19569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282" y="0"/>
                      </a:moveTo>
                      <a:cubicBezTo>
                        <a:pt x="12686" y="119"/>
                        <a:pt x="12169" y="272"/>
                        <a:pt x="11588" y="539"/>
                      </a:cubicBezTo>
                      <a:cubicBezTo>
                        <a:pt x="10645" y="973"/>
                        <a:pt x="7657" y="2209"/>
                        <a:pt x="4941" y="3281"/>
                      </a:cubicBezTo>
                      <a:lnTo>
                        <a:pt x="0" y="5226"/>
                      </a:lnTo>
                      <a:lnTo>
                        <a:pt x="0" y="9068"/>
                      </a:lnTo>
                      <a:lnTo>
                        <a:pt x="0" y="10456"/>
                      </a:lnTo>
                      <a:lnTo>
                        <a:pt x="0" y="10802"/>
                      </a:lnTo>
                      <a:lnTo>
                        <a:pt x="0" y="13536"/>
                      </a:lnTo>
                      <a:lnTo>
                        <a:pt x="0" y="18376"/>
                      </a:lnTo>
                      <a:lnTo>
                        <a:pt x="1493" y="19313"/>
                      </a:lnTo>
                      <a:cubicBezTo>
                        <a:pt x="2314" y="19825"/>
                        <a:pt x="3666" y="20462"/>
                        <a:pt x="4497" y="20720"/>
                      </a:cubicBezTo>
                      <a:cubicBezTo>
                        <a:pt x="5033" y="20886"/>
                        <a:pt x="5365" y="21070"/>
                        <a:pt x="5557" y="21245"/>
                      </a:cubicBezTo>
                      <a:cubicBezTo>
                        <a:pt x="6392" y="21307"/>
                        <a:pt x="7032" y="21397"/>
                        <a:pt x="7121" y="21504"/>
                      </a:cubicBezTo>
                      <a:cubicBezTo>
                        <a:pt x="7154" y="21543"/>
                        <a:pt x="7721" y="21566"/>
                        <a:pt x="7950" y="21600"/>
                      </a:cubicBezTo>
                      <a:cubicBezTo>
                        <a:pt x="8106" y="21567"/>
                        <a:pt x="8470" y="21540"/>
                        <a:pt x="8501" y="21504"/>
                      </a:cubicBezTo>
                      <a:cubicBezTo>
                        <a:pt x="8554" y="21440"/>
                        <a:pt x="9191" y="21401"/>
                        <a:pt x="9621" y="21355"/>
                      </a:cubicBezTo>
                      <a:cubicBezTo>
                        <a:pt x="9801" y="21100"/>
                        <a:pt x="10644" y="20620"/>
                        <a:pt x="11961" y="20128"/>
                      </a:cubicBezTo>
                      <a:lnTo>
                        <a:pt x="14775" y="19090"/>
                      </a:lnTo>
                      <a:lnTo>
                        <a:pt x="17145" y="20102"/>
                      </a:lnTo>
                      <a:cubicBezTo>
                        <a:pt x="18315" y="20598"/>
                        <a:pt x="19145" y="21100"/>
                        <a:pt x="19284" y="21355"/>
                      </a:cubicBezTo>
                      <a:cubicBezTo>
                        <a:pt x="19737" y="21401"/>
                        <a:pt x="20364" y="21439"/>
                        <a:pt x="20433" y="21504"/>
                      </a:cubicBezTo>
                      <a:lnTo>
                        <a:pt x="20291" y="19296"/>
                      </a:lnTo>
                      <a:cubicBezTo>
                        <a:pt x="20167" y="17217"/>
                        <a:pt x="20268" y="16709"/>
                        <a:pt x="20859" y="16541"/>
                      </a:cubicBezTo>
                      <a:cubicBezTo>
                        <a:pt x="20978" y="16507"/>
                        <a:pt x="21066" y="16379"/>
                        <a:pt x="21150" y="16247"/>
                      </a:cubicBezTo>
                      <a:cubicBezTo>
                        <a:pt x="21428" y="15619"/>
                        <a:pt x="21599" y="13052"/>
                        <a:pt x="21600" y="8047"/>
                      </a:cubicBezTo>
                      <a:lnTo>
                        <a:pt x="21600" y="8016"/>
                      </a:lnTo>
                      <a:lnTo>
                        <a:pt x="21600" y="3250"/>
                      </a:lnTo>
                      <a:lnTo>
                        <a:pt x="17127" y="1498"/>
                      </a:lnTo>
                      <a:lnTo>
                        <a:pt x="13282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23" name="Shape 167"/>
                <p:cNvSpPr/>
                <p:nvPr/>
              </p:nvSpPr>
              <p:spPr>
                <a:xfrm>
                  <a:off x="-693146" y="2282534"/>
                  <a:ext cx="4030300" cy="12666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1700" b="1">
                      <a:solidFill>
                        <a:srgbClr val="0433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dirty="0"/>
                    <a:t>Email Server</a:t>
                  </a:r>
                </a:p>
              </p:txBody>
            </p:sp>
          </p:grpSp>
          <p:grpSp>
            <p:nvGrpSpPr>
              <p:cNvPr id="106" name="Group 171"/>
              <p:cNvGrpSpPr/>
              <p:nvPr/>
            </p:nvGrpSpPr>
            <p:grpSpPr>
              <a:xfrm>
                <a:off x="13050930" y="11251585"/>
                <a:ext cx="1232500" cy="1266219"/>
                <a:chOff x="-893011" y="0"/>
                <a:chExt cx="3408994" cy="3480446"/>
              </a:xfrm>
            </p:grpSpPr>
            <p:pic>
              <p:nvPicPr>
                <p:cNvPr id="110" name="image45.tif"/>
                <p:cNvPicPr>
                  <a:picLocks noChangeAspect="1"/>
                </p:cNvPicPr>
                <p:nvPr/>
              </p:nvPicPr>
              <p:blipFill>
                <a:blip r:embed="rId42">
                  <a:extLst/>
                </a:blip>
                <a:srcRect t="1057" r="21966" b="1141"/>
                <a:stretch>
                  <a:fillRect/>
                </a:stretch>
              </p:blipFill>
              <p:spPr>
                <a:xfrm>
                  <a:off x="0" y="0"/>
                  <a:ext cx="1636316" cy="2259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93" extrusionOk="0">
                      <a:moveTo>
                        <a:pt x="13239" y="0"/>
                      </a:moveTo>
                      <a:lnTo>
                        <a:pt x="6905" y="2526"/>
                      </a:lnTo>
                      <a:lnTo>
                        <a:pt x="0" y="5272"/>
                      </a:lnTo>
                      <a:lnTo>
                        <a:pt x="0" y="9247"/>
                      </a:lnTo>
                      <a:lnTo>
                        <a:pt x="0" y="10806"/>
                      </a:lnTo>
                      <a:lnTo>
                        <a:pt x="0" y="13563"/>
                      </a:lnTo>
                      <a:lnTo>
                        <a:pt x="0" y="18722"/>
                      </a:lnTo>
                      <a:lnTo>
                        <a:pt x="2232" y="19795"/>
                      </a:lnTo>
                      <a:cubicBezTo>
                        <a:pt x="3457" y="20385"/>
                        <a:pt x="5048" y="20957"/>
                        <a:pt x="5763" y="21062"/>
                      </a:cubicBezTo>
                      <a:cubicBezTo>
                        <a:pt x="6478" y="21168"/>
                        <a:pt x="7180" y="21388"/>
                        <a:pt x="7319" y="21551"/>
                      </a:cubicBezTo>
                      <a:cubicBezTo>
                        <a:pt x="7334" y="21569"/>
                        <a:pt x="7890" y="21576"/>
                        <a:pt x="8010" y="21593"/>
                      </a:cubicBezTo>
                      <a:cubicBezTo>
                        <a:pt x="8641" y="21469"/>
                        <a:pt x="9206" y="21302"/>
                        <a:pt x="9865" y="21031"/>
                      </a:cubicBezTo>
                      <a:cubicBezTo>
                        <a:pt x="11716" y="20270"/>
                        <a:pt x="11955" y="20250"/>
                        <a:pt x="13474" y="20709"/>
                      </a:cubicBezTo>
                      <a:cubicBezTo>
                        <a:pt x="16419" y="21600"/>
                        <a:pt x="19237" y="20424"/>
                        <a:pt x="19237" y="18308"/>
                      </a:cubicBezTo>
                      <a:cubicBezTo>
                        <a:pt x="19237" y="17759"/>
                        <a:pt x="19670" y="17247"/>
                        <a:pt x="20421" y="16890"/>
                      </a:cubicBezTo>
                      <a:lnTo>
                        <a:pt x="21600" y="16324"/>
                      </a:lnTo>
                      <a:lnTo>
                        <a:pt x="21480" y="9657"/>
                      </a:lnTo>
                      <a:lnTo>
                        <a:pt x="21349" y="2993"/>
                      </a:lnTo>
                      <a:lnTo>
                        <a:pt x="18184" y="1790"/>
                      </a:lnTo>
                      <a:cubicBezTo>
                        <a:pt x="16444" y="1128"/>
                        <a:pt x="14770" y="407"/>
                        <a:pt x="14459" y="182"/>
                      </a:cubicBezTo>
                      <a:cubicBezTo>
                        <a:pt x="14347" y="101"/>
                        <a:pt x="13685" y="56"/>
                        <a:pt x="13239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14" name="Shape 170"/>
                <p:cNvSpPr/>
                <p:nvPr/>
              </p:nvSpPr>
              <p:spPr>
                <a:xfrm>
                  <a:off x="-893011" y="2391723"/>
                  <a:ext cx="3408994" cy="10887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1700" b="1">
                      <a:solidFill>
                        <a:srgbClr val="0433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dirty="0" err="1"/>
                    <a:t>Servidor</a:t>
                  </a:r>
                  <a:endParaRPr dirty="0"/>
                </a:p>
                <a:p>
                  <a:pPr defTabSz="584200">
                    <a:defRPr sz="1700" b="1">
                      <a:solidFill>
                        <a:srgbClr val="0433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dirty="0" err="1"/>
                    <a:t>Aplicação</a:t>
                  </a:r>
                  <a:endParaRPr dirty="0"/>
                </a:p>
              </p:txBody>
            </p:sp>
          </p:grpSp>
          <p:grpSp>
            <p:nvGrpSpPr>
              <p:cNvPr id="107" name="Group 180"/>
              <p:cNvGrpSpPr/>
              <p:nvPr/>
            </p:nvGrpSpPr>
            <p:grpSpPr>
              <a:xfrm>
                <a:off x="9574353" y="10156767"/>
                <a:ext cx="1180815" cy="1333820"/>
                <a:chOff x="-1709798" y="-323287"/>
                <a:chExt cx="3266041" cy="3666259"/>
              </a:xfrm>
            </p:grpSpPr>
            <p:pic>
              <p:nvPicPr>
                <p:cNvPr id="108" name="image46.tif"/>
                <p:cNvPicPr>
                  <a:picLocks noChangeAspect="1"/>
                </p:cNvPicPr>
                <p:nvPr/>
              </p:nvPicPr>
              <p:blipFill>
                <a:blip r:embed="rId43">
                  <a:extLst/>
                </a:blip>
                <a:srcRect l="188" t="1161" r="721" b="1084"/>
                <a:stretch>
                  <a:fillRect/>
                </a:stretch>
              </p:blipFill>
              <p:spPr>
                <a:xfrm>
                  <a:off x="-930953" y="-323287"/>
                  <a:ext cx="1937943" cy="22594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453" y="0"/>
                      </a:moveTo>
                      <a:lnTo>
                        <a:pt x="6719" y="1298"/>
                      </a:lnTo>
                      <a:cubicBezTo>
                        <a:pt x="4911" y="2156"/>
                        <a:pt x="2644" y="3211"/>
                        <a:pt x="1690" y="3639"/>
                      </a:cubicBezTo>
                      <a:lnTo>
                        <a:pt x="0" y="4401"/>
                      </a:lnTo>
                      <a:lnTo>
                        <a:pt x="40" y="7748"/>
                      </a:lnTo>
                      <a:lnTo>
                        <a:pt x="119" y="15742"/>
                      </a:lnTo>
                      <a:lnTo>
                        <a:pt x="1920" y="16660"/>
                      </a:lnTo>
                      <a:cubicBezTo>
                        <a:pt x="2631" y="17024"/>
                        <a:pt x="3218" y="17296"/>
                        <a:pt x="3738" y="17483"/>
                      </a:cubicBezTo>
                      <a:cubicBezTo>
                        <a:pt x="3895" y="17538"/>
                        <a:pt x="4019" y="17532"/>
                        <a:pt x="4167" y="17571"/>
                      </a:cubicBezTo>
                      <a:cubicBezTo>
                        <a:pt x="5451" y="17913"/>
                        <a:pt x="6463" y="17681"/>
                        <a:pt x="8462" y="16789"/>
                      </a:cubicBezTo>
                      <a:lnTo>
                        <a:pt x="11023" y="15655"/>
                      </a:lnTo>
                      <a:lnTo>
                        <a:pt x="12930" y="16626"/>
                      </a:lnTo>
                      <a:cubicBezTo>
                        <a:pt x="13939" y="17136"/>
                        <a:pt x="14771" y="17510"/>
                        <a:pt x="14907" y="17544"/>
                      </a:cubicBezTo>
                      <a:cubicBezTo>
                        <a:pt x="14952" y="17527"/>
                        <a:pt x="14996" y="17412"/>
                        <a:pt x="15040" y="17271"/>
                      </a:cubicBezTo>
                      <a:cubicBezTo>
                        <a:pt x="15104" y="17072"/>
                        <a:pt x="15170" y="16811"/>
                        <a:pt x="15212" y="16246"/>
                      </a:cubicBezTo>
                      <a:lnTo>
                        <a:pt x="15305" y="14972"/>
                      </a:lnTo>
                      <a:cubicBezTo>
                        <a:pt x="14163" y="14839"/>
                        <a:pt x="13869" y="14506"/>
                        <a:pt x="14602" y="14046"/>
                      </a:cubicBezTo>
                      <a:cubicBezTo>
                        <a:pt x="15078" y="13748"/>
                        <a:pt x="15155" y="12985"/>
                        <a:pt x="15155" y="8142"/>
                      </a:cubicBezTo>
                      <a:lnTo>
                        <a:pt x="15155" y="2584"/>
                      </a:lnTo>
                      <a:lnTo>
                        <a:pt x="13421" y="1836"/>
                      </a:lnTo>
                      <a:cubicBezTo>
                        <a:pt x="12470" y="1422"/>
                        <a:pt x="11137" y="785"/>
                        <a:pt x="10457" y="417"/>
                      </a:cubicBezTo>
                      <a:cubicBezTo>
                        <a:pt x="10108" y="228"/>
                        <a:pt x="9796" y="98"/>
                        <a:pt x="9453" y="0"/>
                      </a:cubicBezTo>
                      <a:close/>
                      <a:moveTo>
                        <a:pt x="19012" y="17024"/>
                      </a:moveTo>
                      <a:cubicBezTo>
                        <a:pt x="18969" y="17572"/>
                        <a:pt x="18823" y="17951"/>
                        <a:pt x="18309" y="18360"/>
                      </a:cubicBezTo>
                      <a:cubicBezTo>
                        <a:pt x="18238" y="18416"/>
                        <a:pt x="18217" y="18448"/>
                        <a:pt x="18154" y="18500"/>
                      </a:cubicBezTo>
                      <a:cubicBezTo>
                        <a:pt x="18124" y="18526"/>
                        <a:pt x="18120" y="18547"/>
                        <a:pt x="18092" y="18572"/>
                      </a:cubicBezTo>
                      <a:cubicBezTo>
                        <a:pt x="17871" y="18764"/>
                        <a:pt x="17696" y="18941"/>
                        <a:pt x="17588" y="19103"/>
                      </a:cubicBezTo>
                      <a:cubicBezTo>
                        <a:pt x="17250" y="19679"/>
                        <a:pt x="17750" y="20133"/>
                        <a:pt x="19441" y="21130"/>
                      </a:cubicBezTo>
                      <a:cubicBezTo>
                        <a:pt x="19838" y="21364"/>
                        <a:pt x="20088" y="21472"/>
                        <a:pt x="20353" y="21600"/>
                      </a:cubicBezTo>
                      <a:lnTo>
                        <a:pt x="20923" y="21122"/>
                      </a:lnTo>
                      <a:lnTo>
                        <a:pt x="21388" y="20716"/>
                      </a:lnTo>
                      <a:cubicBezTo>
                        <a:pt x="21406" y="20666"/>
                        <a:pt x="21433" y="20643"/>
                        <a:pt x="21450" y="20591"/>
                      </a:cubicBezTo>
                      <a:cubicBezTo>
                        <a:pt x="21509" y="20407"/>
                        <a:pt x="21558" y="20115"/>
                        <a:pt x="21600" y="19483"/>
                      </a:cubicBezTo>
                      <a:cubicBezTo>
                        <a:pt x="21454" y="19055"/>
                        <a:pt x="21141" y="18790"/>
                        <a:pt x="20335" y="18288"/>
                      </a:cubicBezTo>
                      <a:cubicBezTo>
                        <a:pt x="19520" y="17782"/>
                        <a:pt x="19182" y="17484"/>
                        <a:pt x="19012" y="17024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9" name="Shape 179"/>
                <p:cNvSpPr/>
                <p:nvPr/>
              </p:nvSpPr>
              <p:spPr>
                <a:xfrm>
                  <a:off x="-1709798" y="2130439"/>
                  <a:ext cx="3266041" cy="12125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1700" b="1">
                      <a:solidFill>
                        <a:srgbClr val="0433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dirty="0" err="1"/>
                    <a:t>Servidor</a:t>
                  </a:r>
                  <a:endParaRPr dirty="0"/>
                </a:p>
                <a:p>
                  <a:pPr defTabSz="584200">
                    <a:defRPr sz="1700" b="1">
                      <a:solidFill>
                        <a:srgbClr val="0433FF"/>
                      </a:solidFill>
                      <a:effectLst>
                        <a:outerShdw blurRad="50800" dist="38100" dir="5400000" rotWithShape="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dirty="0" err="1"/>
                    <a:t>Arquivos</a:t>
                  </a:r>
                  <a:endParaRPr dirty="0"/>
                </a:p>
              </p:txBody>
            </p:sp>
          </p:grpSp>
          <p:cxnSp>
            <p:nvCxnSpPr>
              <p:cNvPr id="15" name="Conector de seta reta 14"/>
              <p:cNvCxnSpPr/>
              <p:nvPr/>
            </p:nvCxnSpPr>
            <p:spPr>
              <a:xfrm flipV="1">
                <a:off x="9898355" y="9967269"/>
                <a:ext cx="0" cy="364095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ector de seta reta 146"/>
              <p:cNvCxnSpPr/>
              <p:nvPr/>
            </p:nvCxnSpPr>
            <p:spPr>
              <a:xfrm flipV="1">
                <a:off x="13704168" y="9990474"/>
                <a:ext cx="0" cy="1354514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ector de seta reta 147"/>
              <p:cNvCxnSpPr/>
              <p:nvPr/>
            </p:nvCxnSpPr>
            <p:spPr>
              <a:xfrm flipV="1">
                <a:off x="11111880" y="9990474"/>
                <a:ext cx="0" cy="1680658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ector de seta reta 148"/>
              <p:cNvCxnSpPr/>
              <p:nvPr/>
            </p:nvCxnSpPr>
            <p:spPr>
              <a:xfrm flipV="1">
                <a:off x="9235432" y="9990474"/>
                <a:ext cx="22898" cy="1439928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ector de seta reta 178"/>
              <p:cNvCxnSpPr/>
              <p:nvPr/>
            </p:nvCxnSpPr>
            <p:spPr>
              <a:xfrm flipV="1">
                <a:off x="11807395" y="9967268"/>
                <a:ext cx="0" cy="364095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1" name="Conector de seta reta 180"/>
              <p:cNvCxnSpPr/>
              <p:nvPr/>
            </p:nvCxnSpPr>
            <p:spPr>
              <a:xfrm flipV="1">
                <a:off x="14540666" y="10000064"/>
                <a:ext cx="0" cy="364095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</p:spTree>
    <p:extLst>
      <p:ext uri="{BB962C8B-B14F-4D97-AF65-F5344CB8AC3E}">
        <p14:creationId xmlns:p14="http://schemas.microsoft.com/office/powerpoint/2010/main" val="1155547315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back-01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0694" y="-11271"/>
            <a:ext cx="24725388" cy="13738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658" y="317823"/>
            <a:ext cx="6727084" cy="24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11081721" y="909848"/>
            <a:ext cx="5932662" cy="221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62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ESB :: Conceito</a:t>
            </a:r>
          </a:p>
        </p:txBody>
      </p:sp>
      <p:sp>
        <p:nvSpPr>
          <p:cNvPr id="187" name="Shape 187"/>
          <p:cNvSpPr/>
          <p:nvPr/>
        </p:nvSpPr>
        <p:spPr>
          <a:xfrm>
            <a:off x="562483" y="3925675"/>
            <a:ext cx="23017244" cy="9479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Software implementado com tecnologias, normalmente, encontrados na categoria de produtos de infraestrutura ou “middleware”, que fornecem uma base de serviços para arquiteturas mais complexas, mediante a reação de eventos e/ou mensagens.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Geralmente fornece uma abstração de camadas para o sistema empresarial, permitindo a integração entre arquiteturas heterogêneas de modo a explorar os serviços de cada sistema sem escrever código. Contrariando a clássica integração de aplicações comerciais (EAI). 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 base de um enterprise service bus é construída da quebra de funções básicas em partes, que são distribuídas onde forem necessárias.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ESB não implementa uma arquitetura orientada a serviço (SOA), mas fornece as características para que se possa implementá-lo. 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ESB não necessariamente precisa ser implementado usando apenas web services. 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ESB devem ser baseados em padrões flexíveis, suportando vários meios de transporte e protocolos.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back-01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4975" y="-77378"/>
            <a:ext cx="24725388" cy="13738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658" y="317823"/>
            <a:ext cx="6727084" cy="24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11081721" y="909848"/>
            <a:ext cx="6532055" cy="221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62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ESB :: Vantagens</a:t>
            </a:r>
          </a:p>
        </p:txBody>
      </p:sp>
      <p:sp>
        <p:nvSpPr>
          <p:cNvPr id="193" name="Shape 193"/>
          <p:cNvSpPr/>
          <p:nvPr/>
        </p:nvSpPr>
        <p:spPr>
          <a:xfrm>
            <a:off x="607986" y="2764043"/>
            <a:ext cx="23294024" cy="8735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600" extrusionOk="0">
                <a:moveTo>
                  <a:pt x="0" y="12376"/>
                </a:moveTo>
                <a:lnTo>
                  <a:pt x="39" y="0"/>
                </a:lnTo>
                <a:cubicBezTo>
                  <a:pt x="3709" y="6541"/>
                  <a:pt x="7877" y="11191"/>
                  <a:pt x="12293" y="13674"/>
                </a:cubicBezTo>
                <a:cubicBezTo>
                  <a:pt x="14453" y="14889"/>
                  <a:pt x="16658" y="15574"/>
                  <a:pt x="18874" y="15489"/>
                </a:cubicBezTo>
                <a:cubicBezTo>
                  <a:pt x="19555" y="15463"/>
                  <a:pt x="20274" y="15408"/>
                  <a:pt x="20811" y="16426"/>
                </a:cubicBezTo>
                <a:cubicBezTo>
                  <a:pt x="21463" y="17662"/>
                  <a:pt x="21600" y="19951"/>
                  <a:pt x="21120" y="21600"/>
                </a:cubicBezTo>
                <a:lnTo>
                  <a:pt x="0" y="21600"/>
                </a:lnTo>
                <a:lnTo>
                  <a:pt x="0" y="12376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marL="736599" indent="-495299" algn="l">
              <a:buSzPct val="100000"/>
              <a:buChar char="✓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uma</a:t>
            </a:r>
            <a:r>
              <a:rPr dirty="0"/>
              <a:t> </a:t>
            </a:r>
            <a:r>
              <a:rPr dirty="0" err="1"/>
              <a:t>arquitetura</a:t>
            </a:r>
            <a:r>
              <a:rPr dirty="0"/>
              <a:t> </a:t>
            </a:r>
            <a:r>
              <a:rPr dirty="0" err="1"/>
              <a:t>empresarial</a:t>
            </a:r>
            <a:r>
              <a:rPr dirty="0"/>
              <a:t> </a:t>
            </a:r>
            <a:r>
              <a:rPr dirty="0" err="1"/>
              <a:t>fazendo</a:t>
            </a:r>
            <a:r>
              <a:rPr dirty="0"/>
              <a:t> </a:t>
            </a:r>
            <a:endParaRPr lang="pt-BR" dirty="0"/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uso </a:t>
            </a:r>
            <a:r>
              <a:rPr dirty="0"/>
              <a:t>de um ESB, a </a:t>
            </a:r>
            <a:r>
              <a:rPr dirty="0" err="1"/>
              <a:t>aplicação</a:t>
            </a:r>
            <a:r>
              <a:rPr dirty="0"/>
              <a:t> </a:t>
            </a:r>
            <a:r>
              <a:rPr dirty="0" err="1"/>
              <a:t>irá</a:t>
            </a:r>
            <a:r>
              <a:rPr dirty="0"/>
              <a:t> </a:t>
            </a:r>
            <a:endParaRPr lang="pt-BR" dirty="0" smtClean="0"/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comunicar</a:t>
            </a:r>
            <a:r>
              <a:rPr dirty="0" smtClean="0"/>
              <a:t>-se </a:t>
            </a:r>
            <a:r>
              <a:rPr dirty="0"/>
              <a:t>via </a:t>
            </a:r>
            <a:r>
              <a:rPr dirty="0" err="1"/>
              <a:t>barramento</a:t>
            </a:r>
            <a:r>
              <a:rPr dirty="0"/>
              <a:t>, </a:t>
            </a:r>
            <a:r>
              <a:rPr dirty="0" err="1"/>
              <a:t>que</a:t>
            </a:r>
            <a:r>
              <a:rPr dirty="0"/>
              <a:t> </a:t>
            </a:r>
            <a:r>
              <a:rPr dirty="0" err="1"/>
              <a:t>atua</a:t>
            </a:r>
            <a:r>
              <a:rPr dirty="0"/>
              <a:t> </a:t>
            </a:r>
            <a:endParaRPr lang="pt-BR" dirty="0" smtClean="0"/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 smtClean="0"/>
              <a:t>como</a:t>
            </a:r>
            <a:r>
              <a:rPr dirty="0" smtClean="0"/>
              <a:t> </a:t>
            </a:r>
            <a:r>
              <a:rPr dirty="0"/>
              <a:t>um </a:t>
            </a:r>
            <a:r>
              <a:rPr dirty="0" err="1"/>
              <a:t>orquestrador</a:t>
            </a:r>
            <a:r>
              <a:rPr dirty="0"/>
              <a:t> entre </a:t>
            </a:r>
            <a:r>
              <a:rPr dirty="0" err="1"/>
              <a:t>aplicações</a:t>
            </a:r>
            <a:r>
              <a:rPr dirty="0"/>
              <a:t>. </a:t>
            </a:r>
            <a:endParaRPr lang="pt-BR" dirty="0" smtClean="0"/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736599" indent="-495299" algn="l">
              <a:buSzPct val="100000"/>
              <a:buFontTx/>
              <a:buChar char="✓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A principal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vantagem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deste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paradigma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é </a:t>
            </a:r>
            <a:endParaRPr lang="pt-BR" sz="3600" dirty="0">
              <a:solidFill>
                <a:srgbClr val="434342"/>
              </a:solidFill>
              <a:latin typeface="Helvetica"/>
              <a:ea typeface="Helvetica"/>
              <a:cs typeface="Helvetica"/>
            </a:endParaRPr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a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redução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de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conexões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ponto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a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ponto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endParaRPr lang="pt-BR" sz="3600" dirty="0">
              <a:solidFill>
                <a:srgbClr val="434342"/>
              </a:solidFill>
              <a:latin typeface="Helvetica"/>
              <a:ea typeface="Helvetica"/>
              <a:cs typeface="Helvetica"/>
            </a:endParaRPr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necessárias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às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comunicações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entre as </a:t>
            </a:r>
            <a:endParaRPr lang="pt-BR" sz="3600" dirty="0">
              <a:solidFill>
                <a:srgbClr val="434342"/>
              </a:solidFill>
              <a:latin typeface="Helvetica"/>
              <a:ea typeface="Helvetica"/>
              <a:cs typeface="Helvetica"/>
            </a:endParaRPr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aplicações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.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Isto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por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sua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vez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afeta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endParaRPr lang="pt-BR" sz="3600" dirty="0" smtClean="0">
              <a:solidFill>
                <a:srgbClr val="434342"/>
              </a:solidFill>
              <a:latin typeface="Helvetica"/>
              <a:ea typeface="Helvetica"/>
              <a:cs typeface="Helvetica"/>
            </a:endParaRPr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 err="1" smtClean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diretamente</a:t>
            </a:r>
            <a:r>
              <a:rPr sz="3600" dirty="0" smtClean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na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simplificação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das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eventuais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endParaRPr lang="pt-BR" sz="3600" dirty="0" smtClean="0">
              <a:solidFill>
                <a:srgbClr val="434342"/>
              </a:solidFill>
              <a:latin typeface="Helvetica"/>
              <a:ea typeface="Helvetica"/>
              <a:cs typeface="Helvetica"/>
            </a:endParaRPr>
          </a:p>
          <a:p>
            <a:pPr marL="241300" algn="l">
              <a:buSzPct val="100000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 err="1" smtClean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mudanças</a:t>
            </a:r>
            <a:r>
              <a:rPr sz="3600" dirty="0" smtClean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de </a:t>
            </a:r>
            <a:r>
              <a:rPr sz="3600" dirty="0" err="1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sistema</a:t>
            </a:r>
            <a:r>
              <a:rPr sz="3600" dirty="0">
                <a:solidFill>
                  <a:srgbClr val="434342"/>
                </a:solidFill>
                <a:latin typeface="Helvetica"/>
                <a:ea typeface="Helvetica"/>
                <a:cs typeface="Helvetica"/>
              </a:rPr>
              <a:t>.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Reduzindo</a:t>
            </a:r>
            <a:r>
              <a:rPr dirty="0"/>
              <a:t> o </a:t>
            </a:r>
            <a:r>
              <a:rPr dirty="0" err="1"/>
              <a:t>número</a:t>
            </a:r>
            <a:r>
              <a:rPr dirty="0"/>
              <a:t> de </a:t>
            </a:r>
            <a:r>
              <a:rPr dirty="0" err="1"/>
              <a:t>conexões</a:t>
            </a:r>
            <a:r>
              <a:rPr dirty="0"/>
              <a:t> </a:t>
            </a:r>
            <a:r>
              <a:rPr dirty="0" err="1"/>
              <a:t>ponto</a:t>
            </a:r>
            <a:r>
              <a:rPr dirty="0"/>
              <a:t> a </a:t>
            </a:r>
            <a:r>
              <a:rPr dirty="0" err="1"/>
              <a:t>ponto</a:t>
            </a:r>
            <a:r>
              <a:rPr dirty="0"/>
              <a:t> entre </a:t>
            </a:r>
            <a:r>
              <a:rPr dirty="0" err="1"/>
              <a:t>aplicações</a:t>
            </a:r>
            <a:r>
              <a:rPr dirty="0"/>
              <a:t> </a:t>
            </a:r>
            <a:r>
              <a:rPr dirty="0" err="1"/>
              <a:t>específicas</a:t>
            </a:r>
            <a:r>
              <a:rPr dirty="0"/>
              <a:t>, </a:t>
            </a:r>
            <a:r>
              <a:rPr dirty="0" err="1"/>
              <a:t>torna</a:t>
            </a:r>
            <a:r>
              <a:rPr dirty="0"/>
              <a:t>-se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fácil</a:t>
            </a:r>
            <a:r>
              <a:rPr dirty="0"/>
              <a:t> o </a:t>
            </a:r>
            <a:r>
              <a:rPr dirty="0" err="1"/>
              <a:t>processo</a:t>
            </a:r>
            <a:r>
              <a:rPr dirty="0"/>
              <a:t> de </a:t>
            </a:r>
            <a:r>
              <a:rPr dirty="0" err="1"/>
              <a:t>adaptar</a:t>
            </a:r>
            <a:r>
              <a:rPr dirty="0"/>
              <a:t> um </a:t>
            </a:r>
            <a:r>
              <a:rPr dirty="0" err="1"/>
              <a:t>sistema</a:t>
            </a:r>
            <a:r>
              <a:rPr dirty="0"/>
              <a:t> </a:t>
            </a:r>
            <a:r>
              <a:rPr dirty="0" err="1"/>
              <a:t>às</a:t>
            </a:r>
            <a:r>
              <a:rPr dirty="0"/>
              <a:t> </a:t>
            </a:r>
            <a:r>
              <a:rPr dirty="0" err="1"/>
              <a:t>mudanças</a:t>
            </a:r>
            <a:r>
              <a:rPr dirty="0"/>
              <a:t>.</a:t>
            </a:r>
          </a:p>
        </p:txBody>
      </p:sp>
      <p:grpSp>
        <p:nvGrpSpPr>
          <p:cNvPr id="252" name="Group 252"/>
          <p:cNvGrpSpPr/>
          <p:nvPr/>
        </p:nvGrpSpPr>
        <p:grpSpPr>
          <a:xfrm>
            <a:off x="10060715" y="2496959"/>
            <a:ext cx="12860477" cy="6598086"/>
            <a:chOff x="-1183018" y="-306209"/>
            <a:chExt cx="13941755" cy="7152837"/>
          </a:xfrm>
        </p:grpSpPr>
        <p:pic>
          <p:nvPicPr>
            <p:cNvPr id="194" name="Imagem 193"/>
            <p:cNvPicPr>
              <a:picLocks/>
            </p:cNvPicPr>
            <p:nvPr/>
          </p:nvPicPr>
          <p:blipFill>
            <a:blip r:embed="rId5">
              <a:alphaModFix amt="50147"/>
              <a:extLst/>
            </a:blip>
            <a:stretch>
              <a:fillRect/>
            </a:stretch>
          </p:blipFill>
          <p:spPr>
            <a:xfrm>
              <a:off x="-1183019" y="-306210"/>
              <a:ext cx="13941756" cy="7152839"/>
            </a:xfrm>
            <a:prstGeom prst="rect">
              <a:avLst/>
            </a:prstGeom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251" name="Group 251"/>
            <p:cNvGrpSpPr/>
            <p:nvPr/>
          </p:nvGrpSpPr>
          <p:grpSpPr>
            <a:xfrm>
              <a:off x="-54460" y="328790"/>
              <a:ext cx="11684639" cy="6190550"/>
              <a:chOff x="27326" y="-594424"/>
              <a:chExt cx="11684637" cy="6190548"/>
            </a:xfrm>
          </p:grpSpPr>
          <p:grpSp>
            <p:nvGrpSpPr>
              <p:cNvPr id="215" name="Group 215"/>
              <p:cNvGrpSpPr/>
              <p:nvPr/>
            </p:nvGrpSpPr>
            <p:grpSpPr>
              <a:xfrm>
                <a:off x="180148" y="-404253"/>
                <a:ext cx="4245466" cy="4400368"/>
                <a:chOff x="0" y="0"/>
                <a:chExt cx="4245464" cy="4400366"/>
              </a:xfrm>
            </p:grpSpPr>
            <p:pic>
              <p:nvPicPr>
                <p:cNvPr id="195" name="Imagem 194"/>
                <p:cNvPicPr>
                  <a:picLocks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5288" y="131864"/>
                  <a:ext cx="3732651" cy="409538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97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2469208" y="0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8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3723682" y="601096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9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40128" y="3878584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0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3462791" y="3454635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1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1097392" y="55735"/>
                  <a:ext cx="521784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2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2328634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3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466325" y="3676955"/>
                  <a:ext cx="521784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4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1306907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5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404392" y="3878584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6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839449" y="984613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7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94786" y="2020828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8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97392" y="1913491"/>
                  <a:ext cx="521784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9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146317" y="2896037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0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2758106" y="1091950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1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1798777" y="824370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2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3292179" y="1650549"/>
                  <a:ext cx="521784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3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3292179" y="2552592"/>
                  <a:ext cx="521784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4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097392" y="2896037"/>
                  <a:ext cx="521784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16" name="Shape 216"/>
              <p:cNvSpPr/>
              <p:nvPr/>
            </p:nvSpPr>
            <p:spPr>
              <a:xfrm>
                <a:off x="27326" y="4103092"/>
                <a:ext cx="5668710" cy="1493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lnSpc>
                    <a:spcPct val="120000"/>
                  </a:lnSpc>
                  <a:defRPr sz="4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Soluções convencionais</a:t>
                </a:r>
              </a:p>
            </p:txBody>
          </p:sp>
          <p:grpSp>
            <p:nvGrpSpPr>
              <p:cNvPr id="249" name="Group 249"/>
              <p:cNvGrpSpPr/>
              <p:nvPr/>
            </p:nvGrpSpPr>
            <p:grpSpPr>
              <a:xfrm>
                <a:off x="6757529" y="-594425"/>
                <a:ext cx="4954435" cy="4780713"/>
                <a:chOff x="0" y="0"/>
                <a:chExt cx="4954434" cy="4780712"/>
              </a:xfrm>
            </p:grpSpPr>
            <p:sp>
              <p:nvSpPr>
                <p:cNvPr id="217" name="Shape 217"/>
                <p:cNvSpPr/>
                <p:nvPr/>
              </p:nvSpPr>
              <p:spPr>
                <a:xfrm flipH="1">
                  <a:off x="3662731" y="196727"/>
                  <a:ext cx="1073226" cy="18801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21600"/>
                      </a:lnTo>
                      <a:lnTo>
                        <a:pt x="302" y="6335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18" name="Shape 218"/>
                <p:cNvSpPr/>
                <p:nvPr/>
              </p:nvSpPr>
              <p:spPr>
                <a:xfrm flipH="1">
                  <a:off x="3668815" y="1322162"/>
                  <a:ext cx="877480" cy="7889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21" y="0"/>
                      </a:moveTo>
                      <a:lnTo>
                        <a:pt x="21600" y="21600"/>
                      </a:lnTo>
                      <a:lnTo>
                        <a:pt x="0" y="14576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19" name="Shape 219"/>
                <p:cNvSpPr/>
                <p:nvPr/>
              </p:nvSpPr>
              <p:spPr>
                <a:xfrm flipH="1">
                  <a:off x="3650800" y="2294853"/>
                  <a:ext cx="1142673" cy="6311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29" y="4198"/>
                      </a:moveTo>
                      <a:lnTo>
                        <a:pt x="21600" y="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0" name="Shape 220"/>
                <p:cNvSpPr/>
                <p:nvPr/>
              </p:nvSpPr>
              <p:spPr>
                <a:xfrm flipH="1">
                  <a:off x="3674577" y="2531398"/>
                  <a:ext cx="964418" cy="1482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3937"/>
                      </a:moveTo>
                      <a:lnTo>
                        <a:pt x="21600" y="0"/>
                      </a:lnTo>
                      <a:lnTo>
                        <a:pt x="387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1" name="Shape 221"/>
                <p:cNvSpPr/>
                <p:nvPr/>
              </p:nvSpPr>
              <p:spPr>
                <a:xfrm flipH="1" flipV="1">
                  <a:off x="3462675" y="2581608"/>
                  <a:ext cx="1130589" cy="200385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pic>
              <p:nvPicPr>
                <p:cNvPr id="222" name="pasted-image.pdf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2828898" y="1691776"/>
                  <a:ext cx="1145331" cy="114533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23" name="Shape 223"/>
                <p:cNvSpPr/>
                <p:nvPr/>
              </p:nvSpPr>
              <p:spPr>
                <a:xfrm>
                  <a:off x="240256" y="213148"/>
                  <a:ext cx="1073226" cy="18801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21600"/>
                      </a:lnTo>
                      <a:lnTo>
                        <a:pt x="302" y="6335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4" name="Shape 224"/>
                <p:cNvSpPr/>
                <p:nvPr/>
              </p:nvSpPr>
              <p:spPr>
                <a:xfrm>
                  <a:off x="246340" y="1338583"/>
                  <a:ext cx="877481" cy="7889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21" y="0"/>
                      </a:moveTo>
                      <a:lnTo>
                        <a:pt x="21600" y="21600"/>
                      </a:lnTo>
                      <a:lnTo>
                        <a:pt x="0" y="14576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5" name="Shape 225"/>
                <p:cNvSpPr/>
                <p:nvPr/>
              </p:nvSpPr>
              <p:spPr>
                <a:xfrm>
                  <a:off x="228326" y="2311274"/>
                  <a:ext cx="812259" cy="6311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29" y="4198"/>
                      </a:moveTo>
                      <a:lnTo>
                        <a:pt x="21600" y="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6" name="Shape 226"/>
                <p:cNvSpPr/>
                <p:nvPr/>
              </p:nvSpPr>
              <p:spPr>
                <a:xfrm>
                  <a:off x="252102" y="2547819"/>
                  <a:ext cx="964418" cy="1482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3937"/>
                      </a:moveTo>
                      <a:lnTo>
                        <a:pt x="21600" y="0"/>
                      </a:lnTo>
                      <a:lnTo>
                        <a:pt x="387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227" name="Shape 227"/>
                <p:cNvSpPr/>
                <p:nvPr/>
              </p:nvSpPr>
              <p:spPr>
                <a:xfrm flipV="1">
                  <a:off x="296665" y="2596770"/>
                  <a:ext cx="1153203" cy="200361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pic>
              <p:nvPicPr>
                <p:cNvPr id="228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1087123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29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2717807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0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522215" y="3804931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1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4522215" y="0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2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543561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3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4522215" y="1630684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4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3261369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5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2174246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6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4522215" y="4348493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7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4522215" y="1087122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8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4522215" y="2717807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39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522215" y="2174246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0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1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4522215" y="543561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2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1630684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3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4522215" y="3261369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4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3804931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5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4348493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6" name="pasted-image.pdf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872251" y="1691776"/>
                  <a:ext cx="1145331" cy="114533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47" name="Imagem 246"/>
                <p:cNvPicPr>
                  <a:picLocks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2109241" y="2181927"/>
                  <a:ext cx="627998" cy="16503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250" name="Shape 250"/>
              <p:cNvSpPr/>
              <p:nvPr/>
            </p:nvSpPr>
            <p:spPr>
              <a:xfrm>
                <a:off x="7116993" y="4216400"/>
                <a:ext cx="4235507" cy="12664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lnSpc>
                    <a:spcPct val="120000"/>
                  </a:lnSpc>
                  <a:defRPr sz="4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Solução Q-Ware</a:t>
                </a:r>
              </a:p>
            </p:txBody>
          </p:sp>
        </p:grpSp>
      </p:grp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-54431" y="-35062"/>
            <a:ext cx="24492861" cy="13811524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61" name="Group 261"/>
          <p:cNvGrpSpPr/>
          <p:nvPr/>
        </p:nvGrpSpPr>
        <p:grpSpPr>
          <a:xfrm>
            <a:off x="11587647" y="7023084"/>
            <a:ext cx="4545745" cy="6720449"/>
            <a:chOff x="-101599" y="-641349"/>
            <a:chExt cx="4545743" cy="6720448"/>
          </a:xfrm>
        </p:grpSpPr>
        <p:grpSp>
          <p:nvGrpSpPr>
            <p:cNvPr id="257" name="Group 257"/>
            <p:cNvGrpSpPr/>
            <p:nvPr/>
          </p:nvGrpSpPr>
          <p:grpSpPr>
            <a:xfrm>
              <a:off x="-101600" y="-92179"/>
              <a:ext cx="4545744" cy="6171278"/>
              <a:chOff x="0" y="0"/>
              <a:chExt cx="4545743" cy="6171276"/>
            </a:xfrm>
          </p:grpSpPr>
          <p:pic>
            <p:nvPicPr>
              <p:cNvPr id="256" name="ESB-SoftProject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r="49925" b="7290"/>
              <a:stretch>
                <a:fillRect/>
              </a:stretch>
            </p:blipFill>
            <p:spPr>
              <a:xfrm>
                <a:off x="101600" y="101600"/>
                <a:ext cx="4329844" cy="582837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55" name="Imagem 254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4545744" cy="6171277"/>
              </a:xfrm>
              <a:prstGeom prst="rect">
                <a:avLst/>
              </a:prstGeom>
              <a:effectLst/>
            </p:spPr>
          </p:pic>
        </p:grpSp>
        <p:grpSp>
          <p:nvGrpSpPr>
            <p:cNvPr id="260" name="Group 260"/>
            <p:cNvGrpSpPr/>
            <p:nvPr/>
          </p:nvGrpSpPr>
          <p:grpSpPr>
            <a:xfrm>
              <a:off x="2198101" y="-641350"/>
              <a:ext cx="2234534" cy="1484285"/>
              <a:chOff x="0" y="0"/>
              <a:chExt cx="2234532" cy="1484284"/>
            </a:xfrm>
          </p:grpSpPr>
          <p:pic>
            <p:nvPicPr>
              <p:cNvPr id="25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t="24661" b="24661"/>
              <a:stretch>
                <a:fillRect/>
              </a:stretch>
            </p:blipFill>
            <p:spPr>
              <a:xfrm>
                <a:off x="215900" y="641350"/>
                <a:ext cx="1802733" cy="62703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58" name="Imagem 257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1" y="0"/>
                <a:ext cx="2234534" cy="1484285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68" name="Group 268"/>
          <p:cNvGrpSpPr/>
          <p:nvPr/>
        </p:nvGrpSpPr>
        <p:grpSpPr>
          <a:xfrm>
            <a:off x="78432" y="27664"/>
            <a:ext cx="5561090" cy="7651818"/>
            <a:chOff x="-101599" y="-641349"/>
            <a:chExt cx="5561088" cy="7651816"/>
          </a:xfrm>
        </p:grpSpPr>
        <p:grpSp>
          <p:nvGrpSpPr>
            <p:cNvPr id="264" name="Group 264"/>
            <p:cNvGrpSpPr/>
            <p:nvPr/>
          </p:nvGrpSpPr>
          <p:grpSpPr>
            <a:xfrm>
              <a:off x="819065" y="-641350"/>
              <a:ext cx="1759462" cy="1866604"/>
              <a:chOff x="0" y="0"/>
              <a:chExt cx="1759461" cy="1866603"/>
            </a:xfrm>
          </p:grpSpPr>
          <p:pic>
            <p:nvPicPr>
              <p:cNvPr id="263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0032" t="6627" r="10032" b="32602"/>
              <a:stretch>
                <a:fillRect/>
              </a:stretch>
            </p:blipFill>
            <p:spPr>
              <a:xfrm>
                <a:off x="215900" y="641350"/>
                <a:ext cx="1327662" cy="100935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62" name="Imagem 261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1" y="0"/>
                <a:ext cx="1759463" cy="1866604"/>
              </a:xfrm>
              <a:prstGeom prst="rect">
                <a:avLst/>
              </a:prstGeom>
              <a:effectLst/>
            </p:spPr>
          </p:pic>
        </p:grpSp>
        <p:grpSp>
          <p:nvGrpSpPr>
            <p:cNvPr id="267" name="Group 267"/>
            <p:cNvGrpSpPr/>
            <p:nvPr/>
          </p:nvGrpSpPr>
          <p:grpSpPr>
            <a:xfrm>
              <a:off x="-101600" y="964350"/>
              <a:ext cx="5561089" cy="6046117"/>
              <a:chOff x="0" y="0"/>
              <a:chExt cx="5561088" cy="6046116"/>
            </a:xfrm>
          </p:grpSpPr>
          <p:pic>
            <p:nvPicPr>
              <p:cNvPr id="266" name="ESB-Trinamix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17938" t="7809" r="36726" b="6197"/>
              <a:stretch>
                <a:fillRect/>
              </a:stretch>
            </p:blipFill>
            <p:spPr>
              <a:xfrm>
                <a:off x="101600" y="101600"/>
                <a:ext cx="5345189" cy="570321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65" name="Imagem 264"/>
              <p:cNvPicPr>
                <a:picLocks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5561089" cy="6046117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75" name="Group 275"/>
          <p:cNvGrpSpPr/>
          <p:nvPr/>
        </p:nvGrpSpPr>
        <p:grpSpPr>
          <a:xfrm>
            <a:off x="5809534" y="151078"/>
            <a:ext cx="5381030" cy="10940730"/>
            <a:chOff x="-101599" y="-641349"/>
            <a:chExt cx="5381029" cy="10940728"/>
          </a:xfrm>
        </p:grpSpPr>
        <p:grpSp>
          <p:nvGrpSpPr>
            <p:cNvPr id="271" name="Group 271"/>
            <p:cNvGrpSpPr/>
            <p:nvPr/>
          </p:nvGrpSpPr>
          <p:grpSpPr>
            <a:xfrm>
              <a:off x="2317497" y="-641350"/>
              <a:ext cx="2050165" cy="1432630"/>
              <a:chOff x="0" y="0"/>
              <a:chExt cx="2050164" cy="1432629"/>
            </a:xfrm>
          </p:grpSpPr>
          <p:pic>
            <p:nvPicPr>
              <p:cNvPr id="270" name="pasted-image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t="8127" b="8127"/>
              <a:stretch>
                <a:fillRect/>
              </a:stretch>
            </p:blipFill>
            <p:spPr>
              <a:xfrm>
                <a:off x="215900" y="641350"/>
                <a:ext cx="1618365" cy="57538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69" name="Imagem 268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" y="0"/>
                <a:ext cx="2050166" cy="143263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74" name="Group 274"/>
            <p:cNvGrpSpPr/>
            <p:nvPr/>
          </p:nvGrpSpPr>
          <p:grpSpPr>
            <a:xfrm>
              <a:off x="-101600" y="477758"/>
              <a:ext cx="5381030" cy="9821621"/>
              <a:chOff x="0" y="0"/>
              <a:chExt cx="5381029" cy="9821620"/>
            </a:xfrm>
          </p:grpSpPr>
          <p:pic>
            <p:nvPicPr>
              <p:cNvPr id="273" name="ESB-Zato.pd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 l="3013" t="7434" r="31339" b="7434"/>
              <a:stretch>
                <a:fillRect/>
              </a:stretch>
            </p:blipFill>
            <p:spPr>
              <a:xfrm>
                <a:off x="101600" y="101600"/>
                <a:ext cx="5165130" cy="947872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72" name="Imagem 271"/>
              <p:cNvPicPr>
                <a:picLocks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5381030" cy="9821621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82" name="Group 282"/>
          <p:cNvGrpSpPr/>
          <p:nvPr/>
        </p:nvGrpSpPr>
        <p:grpSpPr>
          <a:xfrm>
            <a:off x="18340725" y="175337"/>
            <a:ext cx="5866739" cy="5827876"/>
            <a:chOff x="-101600" y="-641350"/>
            <a:chExt cx="5866738" cy="5827874"/>
          </a:xfrm>
        </p:grpSpPr>
        <p:grpSp>
          <p:nvGrpSpPr>
            <p:cNvPr id="278" name="Group 278"/>
            <p:cNvGrpSpPr/>
            <p:nvPr/>
          </p:nvGrpSpPr>
          <p:grpSpPr>
            <a:xfrm>
              <a:off x="-101601" y="387759"/>
              <a:ext cx="5866740" cy="4798766"/>
              <a:chOff x="0" y="0"/>
              <a:chExt cx="5866738" cy="4798765"/>
            </a:xfrm>
          </p:grpSpPr>
          <p:pic>
            <p:nvPicPr>
              <p:cNvPr id="277" name="ESB-WSO2.png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3261" t="20008" r="30110" b="4392"/>
              <a:stretch>
                <a:fillRect/>
              </a:stretch>
            </p:blipFill>
            <p:spPr>
              <a:xfrm>
                <a:off x="101599" y="101599"/>
                <a:ext cx="5650840" cy="445586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76" name="Imagem 275"/>
              <p:cNvPicPr>
                <a:picLocks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-1" y="0"/>
                <a:ext cx="5866740" cy="4798766"/>
              </a:xfrm>
              <a:prstGeom prst="rect">
                <a:avLst/>
              </a:prstGeom>
              <a:effectLst/>
            </p:spPr>
          </p:pic>
        </p:grpSp>
        <p:grpSp>
          <p:nvGrpSpPr>
            <p:cNvPr id="281" name="Group 281"/>
            <p:cNvGrpSpPr/>
            <p:nvPr/>
          </p:nvGrpSpPr>
          <p:grpSpPr>
            <a:xfrm>
              <a:off x="2276470" y="-641351"/>
              <a:ext cx="1554607" cy="1418654"/>
              <a:chOff x="0" y="0"/>
              <a:chExt cx="1554605" cy="1418652"/>
            </a:xfrm>
          </p:grpSpPr>
          <p:pic>
            <p:nvPicPr>
              <p:cNvPr id="280" name="pasted-image.tif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215899" y="641349"/>
                <a:ext cx="1122807" cy="56140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79" name="Imagem 278"/>
              <p:cNvPicPr>
                <a:picLocks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-1" y="-1"/>
                <a:ext cx="1554607" cy="1418654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283" name="Imagem 282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715179" y="5705181"/>
            <a:ext cx="4950427" cy="4228841"/>
          </a:xfrm>
          <a:prstGeom prst="rect">
            <a:avLst/>
          </a:prstGeom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grpSp>
        <p:nvGrpSpPr>
          <p:cNvPr id="290" name="Group 290"/>
          <p:cNvGrpSpPr/>
          <p:nvPr/>
        </p:nvGrpSpPr>
        <p:grpSpPr>
          <a:xfrm>
            <a:off x="18124891" y="8901873"/>
            <a:ext cx="6248401" cy="4790116"/>
            <a:chOff x="-101600" y="-641349"/>
            <a:chExt cx="6248400" cy="4790115"/>
          </a:xfrm>
        </p:grpSpPr>
        <p:grpSp>
          <p:nvGrpSpPr>
            <p:cNvPr id="286" name="Group 286"/>
            <p:cNvGrpSpPr/>
            <p:nvPr/>
          </p:nvGrpSpPr>
          <p:grpSpPr>
            <a:xfrm>
              <a:off x="2131668" y="-641350"/>
              <a:ext cx="2224895" cy="1793313"/>
              <a:chOff x="0" y="0"/>
              <a:chExt cx="2224894" cy="1793312"/>
            </a:xfrm>
          </p:grpSpPr>
          <p:pic>
            <p:nvPicPr>
              <p:cNvPr id="285" name="pasted-image.tif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17150" t="11458" r="17150" b="39649"/>
              <a:stretch>
                <a:fillRect/>
              </a:stretch>
            </p:blipFill>
            <p:spPr>
              <a:xfrm>
                <a:off x="215900" y="641350"/>
                <a:ext cx="1793095" cy="936063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84" name="Imagem 283"/>
              <p:cNvPicPr>
                <a:picLocks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0" y="0"/>
                <a:ext cx="2224895" cy="1793313"/>
              </a:xfrm>
              <a:prstGeom prst="rect">
                <a:avLst/>
              </a:prstGeom>
              <a:effectLst/>
            </p:spPr>
          </p:pic>
        </p:grpSp>
        <p:grpSp>
          <p:nvGrpSpPr>
            <p:cNvPr id="289" name="Group 289"/>
            <p:cNvGrpSpPr/>
            <p:nvPr/>
          </p:nvGrpSpPr>
          <p:grpSpPr>
            <a:xfrm>
              <a:off x="-101601" y="719765"/>
              <a:ext cx="6248401" cy="3429001"/>
              <a:chOff x="0" y="0"/>
              <a:chExt cx="6248400" cy="3429000"/>
            </a:xfrm>
          </p:grpSpPr>
          <p:pic>
            <p:nvPicPr>
              <p:cNvPr id="288" name="ESB-Fiorano.jp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rcRect/>
              <a:stretch>
                <a:fillRect/>
              </a:stretch>
            </p:blipFill>
            <p:spPr>
              <a:xfrm>
                <a:off x="101600" y="101600"/>
                <a:ext cx="6032500" cy="30861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87" name="Imagem 286"/>
              <p:cNvPicPr>
                <a:picLocks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0" y="0"/>
                <a:ext cx="6248400" cy="34290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91" name="Shape 291"/>
          <p:cNvSpPr/>
          <p:nvPr/>
        </p:nvSpPr>
        <p:spPr>
          <a:xfrm>
            <a:off x="11651882" y="899649"/>
            <a:ext cx="6321294" cy="4861058"/>
          </a:xfrm>
          <a:prstGeom prst="wedgeEllipseCallout">
            <a:avLst>
              <a:gd name="adj1" fmla="val -52998"/>
              <a:gd name="adj2" fmla="val -63568"/>
            </a:avLst>
          </a:prstGeom>
          <a:blipFill>
            <a:blip r:embed="rId2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5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 que os outros falam</a:t>
            </a:r>
          </a:p>
          <a:p>
            <a:pPr>
              <a:defRPr sz="5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 ESB?</a:t>
            </a:r>
          </a:p>
        </p:txBody>
      </p:sp>
      <p:grpSp>
        <p:nvGrpSpPr>
          <p:cNvPr id="298" name="Group 298"/>
          <p:cNvGrpSpPr/>
          <p:nvPr/>
        </p:nvGrpSpPr>
        <p:grpSpPr>
          <a:xfrm>
            <a:off x="153833" y="7522551"/>
            <a:ext cx="4408686" cy="4152907"/>
            <a:chOff x="-101600" y="-641350"/>
            <a:chExt cx="4408685" cy="4152906"/>
          </a:xfrm>
        </p:grpSpPr>
        <p:grpSp>
          <p:nvGrpSpPr>
            <p:cNvPr id="294" name="Group 294"/>
            <p:cNvGrpSpPr/>
            <p:nvPr/>
          </p:nvGrpSpPr>
          <p:grpSpPr>
            <a:xfrm>
              <a:off x="1027775" y="-641351"/>
              <a:ext cx="2150727" cy="1320342"/>
              <a:chOff x="0" y="0"/>
              <a:chExt cx="2150725" cy="1320340"/>
            </a:xfrm>
          </p:grpSpPr>
          <p:pic>
            <p:nvPicPr>
              <p:cNvPr id="293" name="pasted-image.tiff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rcRect t="21909" r="5798" b="9045"/>
              <a:stretch>
                <a:fillRect/>
              </a:stretch>
            </p:blipFill>
            <p:spPr>
              <a:xfrm>
                <a:off x="215899" y="641350"/>
                <a:ext cx="1718927" cy="46309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92" name="Imagem 291"/>
              <p:cNvPicPr>
                <a:picLocks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-1" y="-1"/>
                <a:ext cx="2150727" cy="1320342"/>
              </a:xfrm>
              <a:prstGeom prst="rect">
                <a:avLst/>
              </a:prstGeom>
              <a:effectLst/>
            </p:spPr>
          </p:pic>
        </p:grpSp>
        <p:grpSp>
          <p:nvGrpSpPr>
            <p:cNvPr id="297" name="Group 297"/>
            <p:cNvGrpSpPr/>
            <p:nvPr/>
          </p:nvGrpSpPr>
          <p:grpSpPr>
            <a:xfrm>
              <a:off x="-101601" y="425653"/>
              <a:ext cx="4408687" cy="3085904"/>
              <a:chOff x="0" y="0"/>
              <a:chExt cx="4408685" cy="3085903"/>
            </a:xfrm>
          </p:grpSpPr>
          <p:pic>
            <p:nvPicPr>
              <p:cNvPr id="296" name="ESB-Microsoft-2.png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rcRect l="2096" t="21847" r="45919" b="4231"/>
              <a:stretch>
                <a:fillRect/>
              </a:stretch>
            </p:blipFill>
            <p:spPr>
              <a:xfrm>
                <a:off x="101600" y="101599"/>
                <a:ext cx="4192786" cy="274300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95" name="Imagem 294"/>
              <p:cNvPicPr>
                <a:picLocks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-1" y="0"/>
                <a:ext cx="4408687" cy="308590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05" name="Group 305"/>
          <p:cNvGrpSpPr/>
          <p:nvPr/>
        </p:nvGrpSpPr>
        <p:grpSpPr>
          <a:xfrm>
            <a:off x="2018965" y="10840937"/>
            <a:ext cx="7048775" cy="2833921"/>
            <a:chOff x="-101600" y="-726016"/>
            <a:chExt cx="7048774" cy="2833919"/>
          </a:xfrm>
        </p:grpSpPr>
        <p:grpSp>
          <p:nvGrpSpPr>
            <p:cNvPr id="301" name="Group 301"/>
            <p:cNvGrpSpPr/>
            <p:nvPr/>
          </p:nvGrpSpPr>
          <p:grpSpPr>
            <a:xfrm>
              <a:off x="2581236" y="-726017"/>
              <a:ext cx="2342398" cy="1353165"/>
              <a:chOff x="0" y="0"/>
              <a:chExt cx="2342396" cy="1353164"/>
            </a:xfrm>
          </p:grpSpPr>
          <p:pic>
            <p:nvPicPr>
              <p:cNvPr id="300" name="pasted-image.tiff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rcRect t="26233" b="26233"/>
              <a:stretch>
                <a:fillRect/>
              </a:stretch>
            </p:blipFill>
            <p:spPr>
              <a:xfrm>
                <a:off x="215899" y="641350"/>
                <a:ext cx="1910598" cy="49591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99" name="Imagem 298"/>
              <p:cNvPicPr>
                <a:picLocks/>
              </p:cNvPicPr>
              <p:nvPr/>
            </p:nvPicPr>
            <p:blipFill>
              <a:blip r:embed="rId29">
                <a:extLst/>
              </a:blip>
              <a:stretch>
                <a:fillRect/>
              </a:stretch>
            </p:blipFill>
            <p:spPr>
              <a:xfrm>
                <a:off x="-1" y="-1"/>
                <a:ext cx="2342398" cy="1353166"/>
              </a:xfrm>
              <a:prstGeom prst="rect">
                <a:avLst/>
              </a:prstGeom>
              <a:effectLst/>
            </p:spPr>
          </p:pic>
        </p:grpSp>
        <p:grpSp>
          <p:nvGrpSpPr>
            <p:cNvPr id="304" name="Group 304"/>
            <p:cNvGrpSpPr/>
            <p:nvPr/>
          </p:nvGrpSpPr>
          <p:grpSpPr>
            <a:xfrm>
              <a:off x="-101601" y="310695"/>
              <a:ext cx="7048776" cy="1797209"/>
              <a:chOff x="0" y="0"/>
              <a:chExt cx="7048774" cy="1797207"/>
            </a:xfrm>
          </p:grpSpPr>
          <p:pic>
            <p:nvPicPr>
              <p:cNvPr id="303" name="ESB-Oracle.png"/>
              <p:cNvPicPr>
                <a:picLocks noChangeAspect="1"/>
              </p:cNvPicPr>
              <p:nvPr/>
            </p:nvPicPr>
            <p:blipFill>
              <a:blip r:embed="rId30">
                <a:extLst/>
              </a:blip>
              <a:srcRect t="13763" r="1385" b="8376"/>
              <a:stretch>
                <a:fillRect/>
              </a:stretch>
            </p:blipFill>
            <p:spPr>
              <a:xfrm>
                <a:off x="101600" y="101600"/>
                <a:ext cx="6832874" cy="145430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02" name="Imagem 301"/>
              <p:cNvPicPr>
                <a:picLocks/>
              </p:cNvPicPr>
              <p:nvPr/>
            </p:nvPicPr>
            <p:blipFill>
              <a:blip r:embed="rId31">
                <a:extLst/>
              </a:blip>
              <a:stretch>
                <a:fillRect/>
              </a:stretch>
            </p:blipFill>
            <p:spPr>
              <a:xfrm>
                <a:off x="-1" y="0"/>
                <a:ext cx="7048776" cy="1797208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430132" y="400200"/>
            <a:ext cx="439004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Características</a:t>
            </a:r>
          </a:p>
        </p:txBody>
      </p:sp>
      <p:grpSp>
        <p:nvGrpSpPr>
          <p:cNvPr id="587" name="Group 587"/>
          <p:cNvGrpSpPr/>
          <p:nvPr/>
        </p:nvGrpSpPr>
        <p:grpSpPr>
          <a:xfrm>
            <a:off x="2010449" y="3246341"/>
            <a:ext cx="20363101" cy="8630253"/>
            <a:chOff x="0" y="0"/>
            <a:chExt cx="20363099" cy="8630252"/>
          </a:xfrm>
        </p:grpSpPr>
        <p:grpSp>
          <p:nvGrpSpPr>
            <p:cNvPr id="551" name="Group 551"/>
            <p:cNvGrpSpPr/>
            <p:nvPr/>
          </p:nvGrpSpPr>
          <p:grpSpPr>
            <a:xfrm>
              <a:off x="1174048" y="1494194"/>
              <a:ext cx="6449608" cy="6684931"/>
              <a:chOff x="0" y="0"/>
              <a:chExt cx="6449607" cy="6684929"/>
            </a:xfrm>
          </p:grpSpPr>
          <p:pic>
            <p:nvPicPr>
              <p:cNvPr id="531" name="Imagem 530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24866" y="206920"/>
                <a:ext cx="5656006" cy="6208354"/>
              </a:xfrm>
              <a:prstGeom prst="rect">
                <a:avLst/>
              </a:prstGeom>
              <a:effectLst/>
            </p:spPr>
          </p:pic>
          <p:pic>
            <p:nvPicPr>
              <p:cNvPr id="533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751161" y="0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4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656928" y="913171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5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4010819" y="5892250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6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260588" y="5248198"/>
                <a:ext cx="792681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7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667132" y="84672"/>
                <a:ext cx="792681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8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3537604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9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08430" y="5585940"/>
                <a:ext cx="792680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0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1985422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1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133518" y="5892250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2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75270" y="1495800"/>
                <a:ext cx="792680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3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334266" y="3069993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4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667132" y="2906929"/>
                <a:ext cx="792681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5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60633" y="4399589"/>
                <a:ext cx="792680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6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190048" y="1658865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7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32659" y="1252363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8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001399" y="2507474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9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01399" y="3877836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0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67132" y="4399589"/>
                <a:ext cx="792681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52" name="Shape 552"/>
            <p:cNvSpPr/>
            <p:nvPr/>
          </p:nvSpPr>
          <p:spPr>
            <a:xfrm>
              <a:off x="0" y="0"/>
              <a:ext cx="8853835" cy="752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40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Soluções convencionais de Integração</a:t>
              </a:r>
            </a:p>
          </p:txBody>
        </p:sp>
        <p:grpSp>
          <p:nvGrpSpPr>
            <p:cNvPr id="585" name="Group 585"/>
            <p:cNvGrpSpPr/>
            <p:nvPr/>
          </p:nvGrpSpPr>
          <p:grpSpPr>
            <a:xfrm>
              <a:off x="12893669" y="1422730"/>
              <a:ext cx="7469431" cy="7207523"/>
              <a:chOff x="0" y="0"/>
              <a:chExt cx="7469429" cy="7207521"/>
            </a:xfrm>
          </p:grpSpPr>
          <p:sp>
            <p:nvSpPr>
              <p:cNvPr id="553" name="Shape 553"/>
              <p:cNvSpPr/>
              <p:nvPr/>
            </p:nvSpPr>
            <p:spPr>
              <a:xfrm flipH="1">
                <a:off x="5522025" y="296591"/>
                <a:ext cx="1618023" cy="28346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302" y="6335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4" name="Shape 554"/>
              <p:cNvSpPr/>
              <p:nvPr/>
            </p:nvSpPr>
            <p:spPr>
              <a:xfrm flipH="1">
                <a:off x="5531198" y="1993326"/>
                <a:ext cx="1322911" cy="118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1" y="0"/>
                    </a:moveTo>
                    <a:lnTo>
                      <a:pt x="21600" y="21600"/>
                    </a:lnTo>
                    <a:lnTo>
                      <a:pt x="0" y="14576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5" name="Shape 555"/>
              <p:cNvSpPr/>
              <p:nvPr/>
            </p:nvSpPr>
            <p:spPr>
              <a:xfrm flipH="1">
                <a:off x="5504039" y="3459779"/>
                <a:ext cx="1722722" cy="951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9" y="4198"/>
                    </a:moveTo>
                    <a:lnTo>
                      <a:pt x="21600" y="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6" name="Shape 556"/>
              <p:cNvSpPr/>
              <p:nvPr/>
            </p:nvSpPr>
            <p:spPr>
              <a:xfrm flipH="1">
                <a:off x="5539885" y="3816399"/>
                <a:ext cx="1453981" cy="2235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3937"/>
                    </a:moveTo>
                    <a:lnTo>
                      <a:pt x="21600" y="0"/>
                    </a:lnTo>
                    <a:lnTo>
                      <a:pt x="387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7" name="Shape 557"/>
              <p:cNvSpPr/>
              <p:nvPr/>
            </p:nvSpPr>
            <p:spPr>
              <a:xfrm flipH="1" flipV="1">
                <a:off x="5220417" y="3892097"/>
                <a:ext cx="1704503" cy="302106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pic>
            <p:nvPicPr>
              <p:cNvPr id="558" name="pasted-image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264917" y="2550564"/>
                <a:ext cx="1726730" cy="17267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9" name="Shape 559"/>
              <p:cNvSpPr/>
              <p:nvPr/>
            </p:nvSpPr>
            <p:spPr>
              <a:xfrm>
                <a:off x="362216" y="321347"/>
                <a:ext cx="1618023" cy="2834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302" y="6335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371389" y="2018082"/>
                <a:ext cx="1322911" cy="118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1" y="0"/>
                    </a:moveTo>
                    <a:lnTo>
                      <a:pt x="21600" y="21600"/>
                    </a:lnTo>
                    <a:lnTo>
                      <a:pt x="0" y="14576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344230" y="3484535"/>
                <a:ext cx="1224582" cy="951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9" y="4198"/>
                    </a:moveTo>
                    <a:lnTo>
                      <a:pt x="21600" y="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380076" y="3841156"/>
                <a:ext cx="1453980" cy="2235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3937"/>
                    </a:moveTo>
                    <a:lnTo>
                      <a:pt x="21600" y="0"/>
                    </a:lnTo>
                    <a:lnTo>
                      <a:pt x="387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63" name="Shape 563"/>
              <p:cNvSpPr/>
              <p:nvPr/>
            </p:nvSpPr>
            <p:spPr>
              <a:xfrm flipV="1">
                <a:off x="447261" y="3914955"/>
                <a:ext cx="1738597" cy="302069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pic>
            <p:nvPicPr>
              <p:cNvPr id="564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1638974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5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4097435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6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817805" y="5736409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7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817805" y="0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8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819486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9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817805" y="2458461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0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4916922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1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3277948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2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817805" y="6555897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3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817805" y="1638973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4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817805" y="4097435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5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817805" y="3277948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6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7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817805" y="819486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8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2458461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9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817805" y="4916922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0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5736409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1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6555897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2" name="pasted-image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315028" y="2550564"/>
                <a:ext cx="1726729" cy="17267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3" name="Imagem 582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3186393" y="3331414"/>
                <a:ext cx="933891" cy="165030"/>
              </a:xfrm>
              <a:prstGeom prst="rect">
                <a:avLst/>
              </a:prstGeom>
              <a:effectLst/>
            </p:spPr>
          </p:pic>
        </p:grpSp>
        <p:sp>
          <p:nvSpPr>
            <p:cNvPr id="586" name="Shape 586"/>
            <p:cNvSpPr/>
            <p:nvPr/>
          </p:nvSpPr>
          <p:spPr>
            <a:xfrm>
              <a:off x="13024097" y="0"/>
              <a:ext cx="7139832" cy="752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40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Solução Q-Ware de Integração</a:t>
              </a:r>
            </a:p>
          </p:txBody>
        </p:sp>
      </p:grp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281</TotalTime>
  <Words>1515</Words>
  <Application>Microsoft Office PowerPoint</Application>
  <PresentationFormat>Personalizar</PresentationFormat>
  <Paragraphs>329</Paragraphs>
  <Slides>24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7" baseType="lpstr">
      <vt:lpstr>Arial</vt:lpstr>
      <vt:lpstr>Baskerville</vt:lpstr>
      <vt:lpstr>Baskerville SemiBold</vt:lpstr>
      <vt:lpstr>Calibri</vt:lpstr>
      <vt:lpstr>Gill Sans Light</vt:lpstr>
      <vt:lpstr>Gill Sans SemiBold</vt:lpstr>
      <vt:lpstr>Helvetica</vt:lpstr>
      <vt:lpstr>Helvetica Light</vt:lpstr>
      <vt:lpstr>Helvetica Neue</vt:lpstr>
      <vt:lpstr>Helvetica Neue Light</vt:lpstr>
      <vt:lpstr>Papyrus</vt:lpstr>
      <vt:lpstr>Sonic Comics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Henrique do Espírito Santo Silva</dc:creator>
  <cp:lastModifiedBy>Anderson</cp:lastModifiedBy>
  <cp:revision>30</cp:revision>
  <dcterms:modified xsi:type="dcterms:W3CDTF">2017-03-22T13:00:10Z</dcterms:modified>
</cp:coreProperties>
</file>